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19"/>
  </p:notesMasterIdLst>
  <p:handoutMasterIdLst>
    <p:handoutMasterId r:id="rId20"/>
  </p:handoutMasterIdLst>
  <p:sldIdLst>
    <p:sldId id="732" r:id="rId2"/>
    <p:sldId id="733" r:id="rId3"/>
    <p:sldId id="734" r:id="rId4"/>
    <p:sldId id="737" r:id="rId5"/>
    <p:sldId id="768" r:id="rId6"/>
    <p:sldId id="769" r:id="rId7"/>
    <p:sldId id="749" r:id="rId8"/>
    <p:sldId id="753" r:id="rId9"/>
    <p:sldId id="760" r:id="rId10"/>
    <p:sldId id="761" r:id="rId11"/>
    <p:sldId id="762" r:id="rId12"/>
    <p:sldId id="764" r:id="rId13"/>
    <p:sldId id="748" r:id="rId14"/>
    <p:sldId id="765" r:id="rId15"/>
    <p:sldId id="770" r:id="rId16"/>
    <p:sldId id="767" r:id="rId17"/>
    <p:sldId id="742" r:id="rId18"/>
  </p:sldIdLst>
  <p:sldSz cx="9144000" cy="6858000" type="screen4x3"/>
  <p:notesSz cx="6761163" cy="99425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57AE"/>
    <a:srgbClr val="3A97D7"/>
    <a:srgbClr val="2E75B6"/>
    <a:srgbClr val="4269BD"/>
    <a:srgbClr val="E97C30"/>
    <a:srgbClr val="E87E04"/>
    <a:srgbClr val="FFC000"/>
    <a:srgbClr val="1F4E79"/>
    <a:srgbClr val="0070C0"/>
    <a:srgbClr val="872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4816" autoAdjust="0"/>
  </p:normalViewPr>
  <p:slideViewPr>
    <p:cSldViewPr snapToGrid="0">
      <p:cViewPr varScale="1">
        <p:scale>
          <a:sx n="69" d="100"/>
          <a:sy n="69" d="100"/>
        </p:scale>
        <p:origin x="1220" y="40"/>
      </p:cViewPr>
      <p:guideLst>
        <p:guide orient="horz" pos="2160"/>
        <p:guide pos="2880"/>
      </p:guideLst>
    </p:cSldViewPr>
  </p:slideViewPr>
  <p:notesTextViewPr>
    <p:cViewPr>
      <p:scale>
        <a:sx n="3" d="2"/>
        <a:sy n="3" d="2"/>
      </p:scale>
      <p:origin x="0" y="0"/>
    </p:cViewPr>
  </p:notesTextViewPr>
  <p:notesViewPr>
    <p:cSldViewPr snapToGrid="0">
      <p:cViewPr varScale="1">
        <p:scale>
          <a:sx n="88" d="100"/>
          <a:sy n="88" d="100"/>
        </p:scale>
        <p:origin x="276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29761" y="0"/>
            <a:ext cx="2929837" cy="498852"/>
          </a:xfrm>
          <a:prstGeom prst="rect">
            <a:avLst/>
          </a:prstGeom>
        </p:spPr>
        <p:txBody>
          <a:bodyPr vert="horz" lIns="91440" tIns="45720" rIns="91440" bIns="45720" rtlCol="0"/>
          <a:lstStyle>
            <a:lvl1pPr algn="r">
              <a:defRPr sz="1200"/>
            </a:lvl1pPr>
          </a:lstStyle>
          <a:p>
            <a:fld id="{D40A1BC1-FA36-405A-84E5-2ECB11F24F06}" type="datetimeFigureOut">
              <a:rPr lang="zh-CN" altLang="en-US" smtClean="0"/>
              <a:t>2019/9/3</a:t>
            </a:fld>
            <a:endParaRPr lang="zh-CN" altLang="en-US"/>
          </a:p>
        </p:txBody>
      </p:sp>
      <p:sp>
        <p:nvSpPr>
          <p:cNvPr id="4" name="页脚占位符 3"/>
          <p:cNvSpPr>
            <a:spLocks noGrp="1"/>
          </p:cNvSpPr>
          <p:nvPr>
            <p:ph type="ftr" sz="quarter" idx="2"/>
          </p:nvPr>
        </p:nvSpPr>
        <p:spPr>
          <a:xfrm>
            <a:off x="0" y="9443662"/>
            <a:ext cx="2929837" cy="49885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29761" y="9443662"/>
            <a:ext cx="2929837" cy="498851"/>
          </a:xfrm>
          <a:prstGeom prst="rect">
            <a:avLst/>
          </a:prstGeom>
        </p:spPr>
        <p:txBody>
          <a:bodyPr vert="horz" lIns="91440" tIns="45720" rIns="91440" bIns="45720" rtlCol="0" anchor="b"/>
          <a:lstStyle>
            <a:lvl1pPr algn="r">
              <a:defRPr sz="1200"/>
            </a:lvl1pPr>
          </a:lstStyle>
          <a:p>
            <a:fld id="{C2F20590-9981-46CC-AF13-22488216DE8F}" type="slidenum">
              <a:rPr lang="zh-CN" altLang="en-US" smtClean="0"/>
              <a:t>‹#›</a:t>
            </a:fld>
            <a:endParaRPr lang="zh-CN" altLang="en-US"/>
          </a:p>
        </p:txBody>
      </p:sp>
    </p:spTree>
    <p:extLst>
      <p:ext uri="{BB962C8B-B14F-4D97-AF65-F5344CB8AC3E}">
        <p14:creationId xmlns:p14="http://schemas.microsoft.com/office/powerpoint/2010/main" val="2492248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29761" y="0"/>
            <a:ext cx="2929837" cy="498852"/>
          </a:xfrm>
          <a:prstGeom prst="rect">
            <a:avLst/>
          </a:prstGeom>
        </p:spPr>
        <p:txBody>
          <a:bodyPr vert="horz" lIns="91440" tIns="45720" rIns="91440" bIns="45720" rtlCol="0"/>
          <a:lstStyle>
            <a:lvl1pPr algn="r">
              <a:defRPr sz="1200"/>
            </a:lvl1pPr>
          </a:lstStyle>
          <a:p>
            <a:fld id="{61489580-3797-4DA2-9E4E-24E61D4E80CF}" type="datetimeFigureOut">
              <a:rPr lang="zh-CN" altLang="en-US" smtClean="0"/>
              <a:t>2019/9/3</a:t>
            </a:fld>
            <a:endParaRPr lang="zh-CN" altLang="en-US"/>
          </a:p>
        </p:txBody>
      </p:sp>
      <p:sp>
        <p:nvSpPr>
          <p:cNvPr id="4" name="幻灯片图像占位符 3"/>
          <p:cNvSpPr>
            <a:spLocks noGrp="1" noRot="1" noChangeAspect="1"/>
          </p:cNvSpPr>
          <p:nvPr>
            <p:ph type="sldImg" idx="2"/>
          </p:nvPr>
        </p:nvSpPr>
        <p:spPr>
          <a:xfrm>
            <a:off x="1144588" y="1243013"/>
            <a:ext cx="4471987" cy="33559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6117" y="4784835"/>
            <a:ext cx="5408930" cy="3914864"/>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29761" y="9443662"/>
            <a:ext cx="2929837" cy="498851"/>
          </a:xfrm>
          <a:prstGeom prst="rect">
            <a:avLst/>
          </a:prstGeom>
        </p:spPr>
        <p:txBody>
          <a:bodyPr vert="horz" lIns="91440" tIns="45720" rIns="91440" bIns="45720" rtlCol="0" anchor="b"/>
          <a:lstStyle>
            <a:lvl1pPr algn="r">
              <a:defRPr sz="1200"/>
            </a:lvl1pPr>
          </a:lstStyle>
          <a:p>
            <a:fld id="{4CCF47CB-3076-4026-8B18-63F39C6D1FFE}" type="slidenum">
              <a:rPr lang="zh-CN" altLang="en-US" smtClean="0"/>
              <a:t>‹#›</a:t>
            </a:fld>
            <a:endParaRPr lang="zh-CN" altLang="en-US"/>
          </a:p>
        </p:txBody>
      </p:sp>
    </p:spTree>
    <p:extLst>
      <p:ext uri="{BB962C8B-B14F-4D97-AF65-F5344CB8AC3E}">
        <p14:creationId xmlns:p14="http://schemas.microsoft.com/office/powerpoint/2010/main" val="820119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9144000" cy="6858001"/>
          </a:xfrm>
          <a:prstGeom prst="rect">
            <a:avLst/>
          </a:prstGeom>
        </p:spPr>
      </p:pic>
    </p:spTree>
    <p:extLst>
      <p:ext uri="{BB962C8B-B14F-4D97-AF65-F5344CB8AC3E}">
        <p14:creationId xmlns:p14="http://schemas.microsoft.com/office/powerpoint/2010/main" val="690654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0" y="360000"/>
            <a:ext cx="3240000" cy="5400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5904954" y="360000"/>
            <a:ext cx="3240000" cy="5400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402872" y="0"/>
            <a:ext cx="2387241" cy="838595"/>
          </a:xfrm>
          <a:prstGeom prst="rect">
            <a:avLst/>
          </a:prstGeom>
        </p:spPr>
      </p:pic>
    </p:spTree>
    <p:extLst>
      <p:ext uri="{BB962C8B-B14F-4D97-AF65-F5344CB8AC3E}">
        <p14:creationId xmlns:p14="http://schemas.microsoft.com/office/powerpoint/2010/main" val="188731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矩形 3"/>
          <p:cNvSpPr/>
          <p:nvPr userDrawn="1"/>
        </p:nvSpPr>
        <p:spPr>
          <a:xfrm rot="16200000">
            <a:off x="239091" y="113944"/>
            <a:ext cx="812329" cy="800243"/>
          </a:xfrm>
          <a:custGeom>
            <a:avLst/>
            <a:gdLst>
              <a:gd name="connsiteX0" fmla="*/ 0 w 661307"/>
              <a:gd name="connsiteY0" fmla="*/ 0 h 726621"/>
              <a:gd name="connsiteX1" fmla="*/ 661307 w 661307"/>
              <a:gd name="connsiteY1" fmla="*/ 0 h 726621"/>
              <a:gd name="connsiteX2" fmla="*/ 661307 w 661307"/>
              <a:gd name="connsiteY2" fmla="*/ 726621 h 726621"/>
              <a:gd name="connsiteX3" fmla="*/ 0 w 661307"/>
              <a:gd name="connsiteY3" fmla="*/ 726621 h 726621"/>
              <a:gd name="connsiteX4" fmla="*/ 0 w 661307"/>
              <a:gd name="connsiteY4" fmla="*/ 0 h 726621"/>
              <a:gd name="connsiteX0" fmla="*/ 0 w 661307"/>
              <a:gd name="connsiteY0" fmla="*/ 0 h 726621"/>
              <a:gd name="connsiteX1" fmla="*/ 661307 w 661307"/>
              <a:gd name="connsiteY1" fmla="*/ 0 h 726621"/>
              <a:gd name="connsiteX2" fmla="*/ 661307 w 661307"/>
              <a:gd name="connsiteY2" fmla="*/ 726621 h 726621"/>
              <a:gd name="connsiteX3" fmla="*/ 326571 w 661307"/>
              <a:gd name="connsiteY3" fmla="*/ 718457 h 726621"/>
              <a:gd name="connsiteX4" fmla="*/ 0 w 661307"/>
              <a:gd name="connsiteY4" fmla="*/ 726621 h 726621"/>
              <a:gd name="connsiteX5" fmla="*/ 0 w 661307"/>
              <a:gd name="connsiteY5" fmla="*/ 0 h 726621"/>
              <a:gd name="connsiteX0" fmla="*/ 0 w 661307"/>
              <a:gd name="connsiteY0" fmla="*/ 0 h 898071"/>
              <a:gd name="connsiteX1" fmla="*/ 661307 w 661307"/>
              <a:gd name="connsiteY1" fmla="*/ 0 h 898071"/>
              <a:gd name="connsiteX2" fmla="*/ 661307 w 661307"/>
              <a:gd name="connsiteY2" fmla="*/ 726621 h 898071"/>
              <a:gd name="connsiteX3" fmla="*/ 351063 w 661307"/>
              <a:gd name="connsiteY3" fmla="*/ 898071 h 898071"/>
              <a:gd name="connsiteX4" fmla="*/ 0 w 661307"/>
              <a:gd name="connsiteY4" fmla="*/ 726621 h 898071"/>
              <a:gd name="connsiteX5" fmla="*/ 0 w 661307"/>
              <a:gd name="connsiteY5" fmla="*/ 0 h 898071"/>
              <a:gd name="connsiteX0" fmla="*/ 0 w 661307"/>
              <a:gd name="connsiteY0" fmla="*/ 0 h 898071"/>
              <a:gd name="connsiteX1" fmla="*/ 661307 w 661307"/>
              <a:gd name="connsiteY1" fmla="*/ 0 h 898071"/>
              <a:gd name="connsiteX2" fmla="*/ 661307 w 661307"/>
              <a:gd name="connsiteY2" fmla="*/ 726621 h 898071"/>
              <a:gd name="connsiteX3" fmla="*/ 318406 w 661307"/>
              <a:gd name="connsiteY3" fmla="*/ 898071 h 898071"/>
              <a:gd name="connsiteX4" fmla="*/ 0 w 661307"/>
              <a:gd name="connsiteY4" fmla="*/ 726621 h 898071"/>
              <a:gd name="connsiteX5" fmla="*/ 0 w 661307"/>
              <a:gd name="connsiteY5" fmla="*/ 0 h 898071"/>
              <a:gd name="connsiteX0" fmla="*/ 0 w 661307"/>
              <a:gd name="connsiteY0" fmla="*/ 0 h 898071"/>
              <a:gd name="connsiteX1" fmla="*/ 661307 w 661307"/>
              <a:gd name="connsiteY1" fmla="*/ 0 h 898071"/>
              <a:gd name="connsiteX2" fmla="*/ 661307 w 661307"/>
              <a:gd name="connsiteY2" fmla="*/ 726621 h 898071"/>
              <a:gd name="connsiteX3" fmla="*/ 310242 w 661307"/>
              <a:gd name="connsiteY3" fmla="*/ 898071 h 898071"/>
              <a:gd name="connsiteX4" fmla="*/ 0 w 661307"/>
              <a:gd name="connsiteY4" fmla="*/ 726621 h 898071"/>
              <a:gd name="connsiteX5" fmla="*/ 0 w 661307"/>
              <a:gd name="connsiteY5" fmla="*/ 0 h 898071"/>
              <a:gd name="connsiteX0" fmla="*/ 0 w 661307"/>
              <a:gd name="connsiteY0" fmla="*/ 0 h 898071"/>
              <a:gd name="connsiteX1" fmla="*/ 661307 w 661307"/>
              <a:gd name="connsiteY1" fmla="*/ 0 h 898071"/>
              <a:gd name="connsiteX2" fmla="*/ 661307 w 661307"/>
              <a:gd name="connsiteY2" fmla="*/ 726621 h 898071"/>
              <a:gd name="connsiteX3" fmla="*/ 331673 w 661307"/>
              <a:gd name="connsiteY3" fmla="*/ 898071 h 898071"/>
              <a:gd name="connsiteX4" fmla="*/ 0 w 661307"/>
              <a:gd name="connsiteY4" fmla="*/ 726621 h 898071"/>
              <a:gd name="connsiteX5" fmla="*/ 0 w 661307"/>
              <a:gd name="connsiteY5" fmla="*/ 0 h 89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307" h="898071">
                <a:moveTo>
                  <a:pt x="0" y="0"/>
                </a:moveTo>
                <a:lnTo>
                  <a:pt x="661307" y="0"/>
                </a:lnTo>
                <a:lnTo>
                  <a:pt x="661307" y="726621"/>
                </a:lnTo>
                <a:lnTo>
                  <a:pt x="331673" y="898071"/>
                </a:lnTo>
                <a:lnTo>
                  <a:pt x="0" y="726621"/>
                </a:lnTo>
                <a:lnTo>
                  <a:pt x="0" y="0"/>
                </a:lnTo>
                <a:close/>
              </a:path>
            </a:pathLst>
          </a:custGeom>
          <a:solidFill>
            <a:srgbClr val="1557AE"/>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77939" r="87942"/>
          <a:stretch/>
        </p:blipFill>
        <p:spPr>
          <a:xfrm>
            <a:off x="296112" y="195665"/>
            <a:ext cx="619134" cy="636802"/>
          </a:xfrm>
          <a:prstGeom prst="rect">
            <a:avLst/>
          </a:prstGeom>
        </p:spPr>
      </p:pic>
      <p:sp>
        <p:nvSpPr>
          <p:cNvPr id="4" name="矩形 3"/>
          <p:cNvSpPr/>
          <p:nvPr userDrawn="1"/>
        </p:nvSpPr>
        <p:spPr>
          <a:xfrm>
            <a:off x="71934" y="107901"/>
            <a:ext cx="112892" cy="812329"/>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过程 8"/>
          <p:cNvSpPr/>
          <p:nvPr userDrawn="1"/>
        </p:nvSpPr>
        <p:spPr>
          <a:xfrm rot="5400000" flipH="1">
            <a:off x="7637105" y="5350752"/>
            <a:ext cx="324399" cy="268938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p>
        </p:txBody>
      </p:sp>
      <p:sp>
        <p:nvSpPr>
          <p:cNvPr id="6" name="矩形 5"/>
          <p:cNvSpPr/>
          <p:nvPr userDrawn="1"/>
        </p:nvSpPr>
        <p:spPr>
          <a:xfrm>
            <a:off x="6669766" y="6602968"/>
            <a:ext cx="2420500" cy="219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46" b="1" dirty="0" smtClean="0">
                <a:solidFill>
                  <a:schemeClr val="bg1"/>
                </a:solidFill>
                <a:latin typeface="微软雅黑" panose="020B0503020204020204" pitchFamily="34" charset="-122"/>
                <a:ea typeface="微软雅黑" panose="020B0503020204020204" pitchFamily="34" charset="-122"/>
              </a:rPr>
              <a:t>西安交通大学数据与信息中心</a:t>
            </a:r>
            <a:endParaRPr lang="zh-CN" altLang="en-US" sz="1046" b="1" dirty="0">
              <a:solidFill>
                <a:schemeClr val="bg1"/>
              </a:solidFill>
              <a:latin typeface="微软雅黑" panose="020B0503020204020204" pitchFamily="34" charset="-122"/>
              <a:ea typeface="微软雅黑" panose="020B0503020204020204" pitchFamily="34" charset="-122"/>
            </a:endParaRPr>
          </a:p>
        </p:txBody>
      </p:sp>
      <p:sp>
        <p:nvSpPr>
          <p:cNvPr id="7" name="流程图: 过程 6"/>
          <p:cNvSpPr/>
          <p:nvPr userDrawn="1"/>
        </p:nvSpPr>
        <p:spPr>
          <a:xfrm rot="5400000">
            <a:off x="3302905" y="3383209"/>
            <a:ext cx="171533" cy="6777344"/>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p>
        </p:txBody>
      </p:sp>
    </p:spTree>
    <p:extLst>
      <p:ext uri="{BB962C8B-B14F-4D97-AF65-F5344CB8AC3E}">
        <p14:creationId xmlns:p14="http://schemas.microsoft.com/office/powerpoint/2010/main" val="2333803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59" t="140" r="-477" b="11636"/>
          <a:stretch/>
        </p:blipFill>
        <p:spPr>
          <a:xfrm>
            <a:off x="-14514" y="0"/>
            <a:ext cx="9202057" cy="5588000"/>
          </a:xfrm>
          <a:prstGeom prst="rect">
            <a:avLst/>
          </a:prstGeom>
        </p:spPr>
      </p:pic>
      <p:sp>
        <p:nvSpPr>
          <p:cNvPr id="6" name="矩形 5"/>
          <p:cNvSpPr/>
          <p:nvPr userDrawn="1"/>
        </p:nvSpPr>
        <p:spPr>
          <a:xfrm>
            <a:off x="0" y="-1"/>
            <a:ext cx="9085943" cy="5529943"/>
          </a:xfrm>
          <a:prstGeom prst="rect">
            <a:avLst/>
          </a:prstGeom>
          <a:solidFill>
            <a:srgbClr val="384A5A">
              <a:alpha val="5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6067" y="-79685"/>
            <a:ext cx="2707933" cy="1041512"/>
          </a:xfrm>
          <a:prstGeom prst="rect">
            <a:avLst/>
          </a:prstGeom>
        </p:spPr>
      </p:pic>
    </p:spTree>
    <p:extLst>
      <p:ext uri="{BB962C8B-B14F-4D97-AF65-F5344CB8AC3E}">
        <p14:creationId xmlns:p14="http://schemas.microsoft.com/office/powerpoint/2010/main" val="1218018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3" name="Picture 4"/>
          <p:cNvPicPr>
            <a:picLocks noChangeAspect="1" noChangeArrowheads="1"/>
          </p:cNvPicPr>
          <p:nvPr userDrawn="1"/>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6494" r="23326" b="24977"/>
          <a:stretch>
            <a:fillRect/>
          </a:stretch>
        </p:blipFill>
        <p:spPr bwMode="auto">
          <a:xfrm>
            <a:off x="6003925" y="4075113"/>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93293012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26" name="矩形 25"/>
          <p:cNvSpPr/>
          <p:nvPr userDrawn="1"/>
        </p:nvSpPr>
        <p:spPr>
          <a:xfrm>
            <a:off x="6896100" y="264123"/>
            <a:ext cx="2190235" cy="18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185311" y="196643"/>
            <a:ext cx="326182" cy="335109"/>
            <a:chOff x="3976261" y="3892343"/>
            <a:chExt cx="326182" cy="335109"/>
          </a:xfrm>
        </p:grpSpPr>
        <p:sp>
          <p:nvSpPr>
            <p:cNvPr id="17" name="六边形 16"/>
            <p:cNvSpPr>
              <a:spLocks/>
            </p:cNvSpPr>
            <p:nvPr/>
          </p:nvSpPr>
          <p:spPr>
            <a:xfrm>
              <a:off x="3976261" y="3892343"/>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六边形 17"/>
            <p:cNvSpPr>
              <a:spLocks/>
            </p:cNvSpPr>
            <p:nvPr/>
          </p:nvSpPr>
          <p:spPr>
            <a:xfrm>
              <a:off x="3976261" y="4005288"/>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六边形 18"/>
            <p:cNvSpPr>
              <a:spLocks/>
            </p:cNvSpPr>
            <p:nvPr/>
          </p:nvSpPr>
          <p:spPr>
            <a:xfrm>
              <a:off x="3976261" y="4120615"/>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六边形 19"/>
            <p:cNvSpPr>
              <a:spLocks/>
            </p:cNvSpPr>
            <p:nvPr/>
          </p:nvSpPr>
          <p:spPr>
            <a:xfrm>
              <a:off x="4078302" y="3945761"/>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六边形 20"/>
            <p:cNvSpPr>
              <a:spLocks/>
            </p:cNvSpPr>
            <p:nvPr/>
          </p:nvSpPr>
          <p:spPr>
            <a:xfrm>
              <a:off x="4078302" y="4060570"/>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六边形 21"/>
            <p:cNvSpPr>
              <a:spLocks/>
            </p:cNvSpPr>
            <p:nvPr/>
          </p:nvSpPr>
          <p:spPr>
            <a:xfrm>
              <a:off x="4180344" y="4003942"/>
              <a:ext cx="122099" cy="106837"/>
            </a:xfrm>
            <a:prstGeom prst="hex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流程图: 过程 8"/>
          <p:cNvSpPr/>
          <p:nvPr userDrawn="1"/>
        </p:nvSpPr>
        <p:spPr>
          <a:xfrm rot="5400000" flipH="1">
            <a:off x="8236630" y="-492807"/>
            <a:ext cx="252123" cy="144728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77926" r="53951"/>
          <a:stretch/>
        </p:blipFill>
        <p:spPr>
          <a:xfrm>
            <a:off x="7858125" y="129047"/>
            <a:ext cx="1154166" cy="311055"/>
          </a:xfrm>
          <a:prstGeom prst="rect">
            <a:avLst/>
          </a:prstGeom>
        </p:spPr>
      </p:pic>
    </p:spTree>
    <p:extLst>
      <p:ext uri="{BB962C8B-B14F-4D97-AF65-F5344CB8AC3E}">
        <p14:creationId xmlns:p14="http://schemas.microsoft.com/office/powerpoint/2010/main" val="99258239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665898"/>
      </p:ext>
    </p:extLst>
  </p:cSld>
  <p:clrMap bg1="lt1" tx1="dk1" bg2="lt2" tx2="dk2" accent1="accent1" accent2="accent2" accent3="accent3" accent4="accent4" accent5="accent5" accent6="accent6" hlink="hlink" folHlink="folHlink"/>
  <p:sldLayoutIdLst>
    <p:sldLayoutId id="2147483655" r:id="rId1"/>
    <p:sldLayoutId id="2147483651" r:id="rId2"/>
    <p:sldLayoutId id="2147483653" r:id="rId3"/>
    <p:sldLayoutId id="2147483665" r:id="rId4"/>
    <p:sldLayoutId id="2147483666" r:id="rId5"/>
    <p:sldLayoutId id="2147483667"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32.jpg"/><Relationship Id="rId4" Type="http://schemas.openxmlformats.org/officeDocument/2006/relationships/image" Target="../media/image31.jp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矩形 6"/>
          <p:cNvSpPr/>
          <p:nvPr/>
        </p:nvSpPr>
        <p:spPr>
          <a:xfrm>
            <a:off x="0" y="2493658"/>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p:blipFill>
        <p:spPr>
          <a:xfrm>
            <a:off x="206875" y="152400"/>
            <a:ext cx="2517275" cy="679161"/>
          </a:xfrm>
          <a:prstGeom prst="rect">
            <a:avLst/>
          </a:prstGeom>
        </p:spPr>
      </p:pic>
      <p:sp>
        <p:nvSpPr>
          <p:cNvPr id="9" name="矩形 8"/>
          <p:cNvSpPr/>
          <p:nvPr/>
        </p:nvSpPr>
        <p:spPr>
          <a:xfrm>
            <a:off x="3790431" y="6222021"/>
            <a:ext cx="1689886" cy="369332"/>
          </a:xfrm>
          <a:prstGeom prst="rect">
            <a:avLst/>
          </a:prstGeom>
        </p:spPr>
        <p:txBody>
          <a:bodyPr wrap="none">
            <a:spAutoFit/>
          </a:bodyPr>
          <a:lstStyle/>
          <a:p>
            <a:r>
              <a:rPr lang="en-US" altLang="zh-CN" b="1" dirty="0" smtClean="0">
                <a:solidFill>
                  <a:schemeClr val="bg1"/>
                </a:solidFill>
                <a:latin typeface="+mj-lt"/>
              </a:rPr>
              <a:t>2019</a:t>
            </a:r>
            <a:r>
              <a:rPr lang="zh-CN" altLang="en-US" b="1" dirty="0" smtClean="0">
                <a:solidFill>
                  <a:schemeClr val="bg1"/>
                </a:solidFill>
                <a:latin typeface="+mj-lt"/>
              </a:rPr>
              <a:t>年</a:t>
            </a:r>
            <a:r>
              <a:rPr lang="en-US" altLang="zh-CN" b="1" dirty="0">
                <a:solidFill>
                  <a:schemeClr val="bg1"/>
                </a:solidFill>
                <a:latin typeface="+mj-lt"/>
              </a:rPr>
              <a:t>8</a:t>
            </a:r>
            <a:r>
              <a:rPr lang="zh-CN" altLang="en-US" b="1" dirty="0" smtClean="0">
                <a:solidFill>
                  <a:schemeClr val="bg1"/>
                </a:solidFill>
                <a:latin typeface="+mj-lt"/>
              </a:rPr>
              <a:t>月</a:t>
            </a:r>
            <a:r>
              <a:rPr lang="en-US" altLang="zh-CN" b="1" dirty="0" smtClean="0">
                <a:solidFill>
                  <a:schemeClr val="bg1"/>
                </a:solidFill>
                <a:latin typeface="+mj-lt"/>
              </a:rPr>
              <a:t>23</a:t>
            </a:r>
            <a:r>
              <a:rPr lang="zh-CN" altLang="en-US" b="1" dirty="0" smtClean="0">
                <a:solidFill>
                  <a:schemeClr val="bg1"/>
                </a:solidFill>
                <a:latin typeface="+mj-lt"/>
              </a:rPr>
              <a:t>日</a:t>
            </a:r>
            <a:endParaRPr lang="zh-CN" altLang="en-US" b="1" dirty="0">
              <a:solidFill>
                <a:schemeClr val="bg1"/>
              </a:solidFill>
              <a:latin typeface="+mj-lt"/>
            </a:endParaRPr>
          </a:p>
        </p:txBody>
      </p:sp>
      <p:sp>
        <p:nvSpPr>
          <p:cNvPr id="10" name="矩形 9"/>
          <p:cNvSpPr/>
          <p:nvPr/>
        </p:nvSpPr>
        <p:spPr>
          <a:xfrm>
            <a:off x="517004" y="2558940"/>
            <a:ext cx="8109992" cy="1754326"/>
          </a:xfrm>
          <a:prstGeom prst="rect">
            <a:avLst/>
          </a:prstGeom>
          <a:effectLst>
            <a:outerShdw blurRad="50800" dist="38100" dir="5400000" algn="t" rotWithShape="0">
              <a:prstClr val="black">
                <a:alpha val="40000"/>
              </a:prstClr>
            </a:outerShdw>
          </a:effectLst>
        </p:spPr>
        <p:txBody>
          <a:bodyPr wrap="square">
            <a:spAutoFit/>
          </a:bodyPr>
          <a:lstStyle/>
          <a:p>
            <a:pPr indent="127000" algn="ctr">
              <a:lnSpc>
                <a:spcPct val="120000"/>
              </a:lnSpc>
              <a:spcAft>
                <a:spcPts val="0"/>
              </a:spcAft>
            </a:pPr>
            <a:r>
              <a:rPr lang="zh-CN" altLang="en-US" sz="4500" b="1" kern="100" dirty="0" smtClean="0">
                <a:solidFill>
                  <a:srgbClr val="1557AE"/>
                </a:solidFill>
                <a:latin typeface="+mn-ea"/>
                <a:cs typeface="Times New Roman" panose="02020603050405020304" pitchFamily="18" charset="0"/>
              </a:rPr>
              <a:t>基于红外图像深度学习的输电线路过热缺陷识别方法</a:t>
            </a:r>
            <a:endParaRPr lang="zh-CN" altLang="en-US" sz="4500" b="1" kern="100" dirty="0">
              <a:solidFill>
                <a:srgbClr val="1557AE"/>
              </a:solidFill>
              <a:latin typeface="+mn-ea"/>
              <a:cs typeface="Times New Roman" panose="02020603050405020304" pitchFamily="18" charset="0"/>
            </a:endParaRPr>
          </a:p>
        </p:txBody>
      </p:sp>
      <p:sp>
        <p:nvSpPr>
          <p:cNvPr id="11" name="矩形 10"/>
          <p:cNvSpPr/>
          <p:nvPr/>
        </p:nvSpPr>
        <p:spPr>
          <a:xfrm>
            <a:off x="2228177" y="5771314"/>
            <a:ext cx="5032147" cy="369332"/>
          </a:xfrm>
          <a:prstGeom prst="rect">
            <a:avLst/>
          </a:prstGeom>
        </p:spPr>
        <p:txBody>
          <a:bodyPr wrap="none">
            <a:spAutoFit/>
          </a:bodyPr>
          <a:lstStyle/>
          <a:p>
            <a:pPr algn="ctr">
              <a:spcBef>
                <a:spcPts val="1200"/>
              </a:spcBef>
              <a:spcAft>
                <a:spcPts val="1200"/>
              </a:spcAft>
            </a:pPr>
            <a:r>
              <a:rPr lang="zh-CN" altLang="en-US"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西安交通大学电力设备电气绝缘国家重点实验室</a:t>
            </a:r>
            <a:endParaRPr lang="zh-CN" altLang="zh-CN"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37979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81025" y="138783"/>
            <a:ext cx="2132315" cy="430887"/>
          </a:xfrm>
          <a:prstGeom prst="rect">
            <a:avLst/>
          </a:prstGeom>
          <a:noFill/>
        </p:spPr>
        <p:txBody>
          <a:bodyPr wrap="none" rtlCol="0">
            <a:spAutoFit/>
          </a:bodyPr>
          <a:lstStyle/>
          <a:p>
            <a:r>
              <a:rPr lang="en-US" altLang="zh-CN" sz="2200" b="1" dirty="0">
                <a:solidFill>
                  <a:srgbClr val="0070C0"/>
                </a:solidFill>
                <a:latin typeface="微软雅黑" panose="020B0503020204020204" pitchFamily="34" charset="-122"/>
                <a:ea typeface="微软雅黑" panose="020B0503020204020204" pitchFamily="34" charset="-122"/>
              </a:rPr>
              <a:t>2.</a:t>
            </a:r>
            <a:r>
              <a:rPr lang="zh-CN" altLang="en-US" sz="2200" b="1" dirty="0">
                <a:solidFill>
                  <a:srgbClr val="0070C0"/>
                </a:solidFill>
                <a:latin typeface="微软雅黑" panose="020B0503020204020204" pitchFamily="34" charset="-122"/>
                <a:ea typeface="微软雅黑" panose="020B0503020204020204" pitchFamily="34" charset="-122"/>
              </a:rPr>
              <a:t>红外图像识别</a:t>
            </a:r>
          </a:p>
        </p:txBody>
      </p:sp>
      <p:pic>
        <p:nvPicPr>
          <p:cNvPr id="3074" name="Picture 2" descr="lab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5375" y="569670"/>
            <a:ext cx="2737299" cy="1655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99773" y="716798"/>
            <a:ext cx="6713375" cy="369332"/>
          </a:xfrm>
          <a:prstGeom prst="rect">
            <a:avLst/>
          </a:prstGeom>
        </p:spPr>
        <p:txBody>
          <a:bodyPr wrap="square">
            <a:spAutoFit/>
          </a:bodyPr>
          <a:lstStyle/>
          <a:p>
            <a:r>
              <a:rPr lang="zh-CN" altLang="en-US" b="1" dirty="0" smtClean="0">
                <a:ea typeface="微软雅黑" panose="020B0503020204020204" pitchFamily="34" charset="-122"/>
                <a:cs typeface="Times New Roman" panose="02020603050405020304" pitchFamily="18" charset="0"/>
              </a:rPr>
              <a:t>数据标注：</a:t>
            </a:r>
            <a:r>
              <a:rPr lang="zh-CN" altLang="en-US" sz="1600" dirty="0" smtClean="0">
                <a:latin typeface="+mj-lt"/>
                <a:ea typeface="微软雅黑" panose="020B0503020204020204" pitchFamily="34" charset="-122"/>
                <a:cs typeface="Times New Roman" panose="02020603050405020304" pitchFamily="18" charset="0"/>
              </a:rPr>
              <a:t> </a:t>
            </a:r>
            <a:r>
              <a:rPr lang="zh-CN" altLang="en-US" sz="1400" dirty="0" smtClean="0">
                <a:latin typeface="+mj-lt"/>
                <a:ea typeface="微软雅黑" panose="020B0503020204020204" pitchFamily="34" charset="-122"/>
                <a:cs typeface="Times New Roman" panose="02020603050405020304" pitchFamily="18" charset="0"/>
              </a:rPr>
              <a:t>引流板（</a:t>
            </a:r>
            <a:r>
              <a:rPr lang="en-US" altLang="zh-CN" sz="1400" dirty="0" smtClean="0">
                <a:latin typeface="+mj-lt"/>
                <a:ea typeface="微软雅黑" panose="020B0503020204020204" pitchFamily="34" charset="-122"/>
                <a:cs typeface="Times New Roman" panose="02020603050405020304" pitchFamily="18" charset="0"/>
              </a:rPr>
              <a:t>plate</a:t>
            </a:r>
            <a:r>
              <a:rPr lang="zh-CN" altLang="en-US" sz="1400" dirty="0" smtClean="0">
                <a:latin typeface="+mj-lt"/>
                <a:ea typeface="微软雅黑" panose="020B0503020204020204" pitchFamily="34" charset="-122"/>
                <a:cs typeface="Times New Roman" panose="02020603050405020304" pitchFamily="18" charset="0"/>
              </a:rPr>
              <a:t>）</a:t>
            </a:r>
            <a:r>
              <a:rPr lang="en-US" altLang="zh-CN" sz="1400" dirty="0" smtClean="0">
                <a:latin typeface="+mj-lt"/>
                <a:ea typeface="微软雅黑" panose="020B0503020204020204" pitchFamily="34" charset="-122"/>
                <a:cs typeface="Times New Roman" panose="02020603050405020304" pitchFamily="18" charset="0"/>
              </a:rPr>
              <a:t>, </a:t>
            </a:r>
            <a:r>
              <a:rPr lang="zh-CN" altLang="en-US" sz="1400" dirty="0" smtClean="0">
                <a:latin typeface="+mj-lt"/>
                <a:ea typeface="微软雅黑" panose="020B0503020204020204" pitchFamily="34" charset="-122"/>
                <a:cs typeface="Times New Roman" panose="02020603050405020304" pitchFamily="18" charset="0"/>
              </a:rPr>
              <a:t>绝缘子（</a:t>
            </a:r>
            <a:r>
              <a:rPr lang="en-US" altLang="zh-CN" sz="1400" dirty="0" smtClean="0">
                <a:latin typeface="+mj-lt"/>
                <a:ea typeface="微软雅黑" panose="020B0503020204020204" pitchFamily="34" charset="-122"/>
                <a:cs typeface="Times New Roman" panose="02020603050405020304" pitchFamily="18" charset="0"/>
              </a:rPr>
              <a:t>insulator</a:t>
            </a:r>
            <a:r>
              <a:rPr lang="zh-CN" altLang="en-US" sz="1400" dirty="0" smtClean="0">
                <a:latin typeface="+mj-lt"/>
                <a:ea typeface="微软雅黑" panose="020B0503020204020204" pitchFamily="34" charset="-122"/>
                <a:cs typeface="Times New Roman" panose="02020603050405020304" pitchFamily="18" charset="0"/>
              </a:rPr>
              <a:t>）</a:t>
            </a:r>
            <a:r>
              <a:rPr lang="en-US" altLang="zh-CN" sz="1400" dirty="0" smtClean="0">
                <a:latin typeface="+mj-lt"/>
                <a:ea typeface="微软雅黑" panose="020B0503020204020204" pitchFamily="34" charset="-122"/>
                <a:cs typeface="Times New Roman" panose="02020603050405020304" pitchFamily="18" charset="0"/>
              </a:rPr>
              <a:t>, </a:t>
            </a:r>
            <a:r>
              <a:rPr lang="zh-CN" altLang="en-US" sz="1400" dirty="0" smtClean="0">
                <a:latin typeface="+mj-lt"/>
                <a:ea typeface="微软雅黑" panose="020B0503020204020204" pitchFamily="34" charset="-122"/>
                <a:cs typeface="Times New Roman" panose="02020603050405020304" pitchFamily="18" charset="0"/>
              </a:rPr>
              <a:t>放电间隙（</a:t>
            </a:r>
            <a:r>
              <a:rPr lang="en-US" altLang="zh-CN" sz="1400" dirty="0" smtClean="0">
                <a:latin typeface="+mj-lt"/>
                <a:ea typeface="微软雅黑" panose="020B0503020204020204" pitchFamily="34" charset="-122"/>
                <a:cs typeface="Times New Roman" panose="02020603050405020304" pitchFamily="18" charset="0"/>
              </a:rPr>
              <a:t>point</a:t>
            </a:r>
            <a:r>
              <a:rPr lang="zh-CN" altLang="en-US" sz="1400" dirty="0" smtClean="0">
                <a:latin typeface="+mj-lt"/>
                <a:ea typeface="微软雅黑" panose="020B0503020204020204" pitchFamily="34" charset="-122"/>
                <a:cs typeface="Times New Roman" panose="02020603050405020304" pitchFamily="18" charset="0"/>
              </a:rPr>
              <a:t>）</a:t>
            </a:r>
            <a:endParaRPr lang="en-US" altLang="zh-CN" sz="600" dirty="0">
              <a:latin typeface="+mj-lt"/>
              <a:ea typeface="微软雅黑" panose="020B0503020204020204" pitchFamily="34" charset="-122"/>
              <a:cs typeface="Times New Roman" panose="02020603050405020304" pitchFamily="18" charset="0"/>
            </a:endParaRPr>
          </a:p>
        </p:txBody>
      </p:sp>
      <p:sp>
        <p:nvSpPr>
          <p:cNvPr id="18" name="矩形 17"/>
          <p:cNvSpPr/>
          <p:nvPr/>
        </p:nvSpPr>
        <p:spPr>
          <a:xfrm>
            <a:off x="118063" y="1461782"/>
            <a:ext cx="4572000" cy="369332"/>
          </a:xfrm>
          <a:prstGeom prst="rect">
            <a:avLst/>
          </a:prstGeom>
        </p:spPr>
        <p:txBody>
          <a:bodyPr>
            <a:spAutoFit/>
          </a:bodyPr>
          <a:lstStyle/>
          <a:p>
            <a:r>
              <a:rPr lang="zh-CN" altLang="en-US" b="1" dirty="0" smtClean="0">
                <a:ea typeface="微软雅黑" panose="020B0503020204020204" pitchFamily="34" charset="-122"/>
                <a:cs typeface="Times New Roman" panose="02020603050405020304" pitchFamily="18" charset="0"/>
              </a:rPr>
              <a:t>监督学习训练网络</a:t>
            </a:r>
            <a:endParaRPr lang="en-US" altLang="zh-CN" sz="800" dirty="0">
              <a:latin typeface="+mj-lt"/>
              <a:ea typeface="微软雅黑" panose="020B0503020204020204" pitchFamily="34" charset="-122"/>
              <a:cs typeface="Times New Roman" panose="02020603050405020304" pitchFamily="18" charset="0"/>
            </a:endParaRPr>
          </a:p>
        </p:txBody>
      </p:sp>
      <p:grpSp>
        <p:nvGrpSpPr>
          <p:cNvPr id="10" name="组合 9"/>
          <p:cNvGrpSpPr/>
          <p:nvPr/>
        </p:nvGrpSpPr>
        <p:grpSpPr>
          <a:xfrm>
            <a:off x="2220683" y="1278269"/>
            <a:ext cx="4662443" cy="762011"/>
            <a:chOff x="2192692" y="1153511"/>
            <a:chExt cx="4662443" cy="762011"/>
          </a:xfrm>
        </p:grpSpPr>
        <p:sp>
          <p:nvSpPr>
            <p:cNvPr id="19" name="矩形 18"/>
            <p:cNvSpPr/>
            <p:nvPr/>
          </p:nvSpPr>
          <p:spPr>
            <a:xfrm>
              <a:off x="2283135" y="1153511"/>
              <a:ext cx="4572000" cy="307777"/>
            </a:xfrm>
            <a:prstGeom prst="rect">
              <a:avLst/>
            </a:prstGeom>
          </p:spPr>
          <p:txBody>
            <a:bodyPr>
              <a:spAutoFit/>
            </a:bodyPr>
            <a:lstStyle/>
            <a:p>
              <a:r>
                <a:rPr lang="zh-CN" altLang="en-US" sz="1400" dirty="0" smtClean="0">
                  <a:latin typeface="+mj-lt"/>
                  <a:ea typeface="微软雅黑" panose="020B0503020204020204" pitchFamily="34" charset="-122"/>
                  <a:cs typeface="Times New Roman" panose="02020603050405020304" pitchFamily="18" charset="0"/>
                </a:rPr>
                <a:t>训练集（</a:t>
              </a:r>
              <a:r>
                <a:rPr lang="en-US" altLang="zh-CN" sz="1400" dirty="0" smtClean="0">
                  <a:latin typeface="+mj-lt"/>
                  <a:ea typeface="微软雅黑" panose="020B0503020204020204" pitchFamily="34" charset="-122"/>
                  <a:cs typeface="Times New Roman" panose="02020603050405020304" pitchFamily="18" charset="0"/>
                </a:rPr>
                <a:t>1090</a:t>
              </a:r>
              <a:r>
                <a:rPr lang="zh-CN" altLang="en-US" sz="1400" dirty="0" smtClean="0">
                  <a:latin typeface="+mj-lt"/>
                  <a:ea typeface="微软雅黑" panose="020B0503020204020204" pitchFamily="34" charset="-122"/>
                  <a:cs typeface="Times New Roman" panose="02020603050405020304" pitchFamily="18" charset="0"/>
                </a:rPr>
                <a:t>张）</a:t>
              </a:r>
              <a:r>
                <a:rPr lang="en-US" altLang="zh-CN" sz="1400" dirty="0" smtClean="0">
                  <a:latin typeface="+mj-lt"/>
                  <a:ea typeface="微软雅黑" panose="020B0503020204020204" pitchFamily="34" charset="-122"/>
                  <a:cs typeface="Times New Roman" panose="02020603050405020304" pitchFamily="18" charset="0"/>
                </a:rPr>
                <a:t>+ </a:t>
              </a:r>
              <a:r>
                <a:rPr lang="en-US" altLang="zh-CN" sz="1400" dirty="0" err="1" smtClean="0">
                  <a:latin typeface="+mj-lt"/>
                  <a:ea typeface="微软雅黑" panose="020B0503020204020204" pitchFamily="34" charset="-122"/>
                  <a:cs typeface="Times New Roman" panose="02020603050405020304" pitchFamily="18" charset="0"/>
                </a:rPr>
                <a:t>train.json</a:t>
              </a:r>
              <a:r>
                <a:rPr lang="en-US" altLang="zh-CN" sz="1400" dirty="0" smtClean="0">
                  <a:latin typeface="+mj-lt"/>
                  <a:ea typeface="微软雅黑" panose="020B0503020204020204" pitchFamily="34" charset="-122"/>
                  <a:cs typeface="Times New Roman" panose="02020603050405020304" pitchFamily="18" charset="0"/>
                </a:rPr>
                <a:t> </a:t>
              </a:r>
              <a:r>
                <a:rPr lang="zh-CN" altLang="en-US" sz="1400" dirty="0" smtClean="0">
                  <a:latin typeface="+mj-lt"/>
                  <a:ea typeface="微软雅黑" panose="020B0503020204020204" pitchFamily="34" charset="-122"/>
                  <a:cs typeface="Times New Roman" panose="02020603050405020304" pitchFamily="18" charset="0"/>
                </a:rPr>
                <a:t>标注文件</a:t>
              </a:r>
              <a:endParaRPr lang="en-US" altLang="zh-CN" sz="600" dirty="0">
                <a:latin typeface="+mj-lt"/>
                <a:ea typeface="微软雅黑" panose="020B0503020204020204" pitchFamily="34" charset="-122"/>
                <a:cs typeface="Times New Roman" panose="02020603050405020304" pitchFamily="18" charset="0"/>
              </a:endParaRPr>
            </a:p>
          </p:txBody>
        </p:sp>
        <p:sp>
          <p:nvSpPr>
            <p:cNvPr id="22" name="矩形 21"/>
            <p:cNvSpPr/>
            <p:nvPr/>
          </p:nvSpPr>
          <p:spPr>
            <a:xfrm>
              <a:off x="2283135" y="1607745"/>
              <a:ext cx="4572000" cy="307777"/>
            </a:xfrm>
            <a:prstGeom prst="rect">
              <a:avLst/>
            </a:prstGeom>
          </p:spPr>
          <p:txBody>
            <a:bodyPr>
              <a:spAutoFit/>
            </a:bodyPr>
            <a:lstStyle/>
            <a:p>
              <a:r>
                <a:rPr lang="zh-CN" altLang="en-US" sz="1400" dirty="0" smtClean="0">
                  <a:latin typeface="+mj-lt"/>
                  <a:ea typeface="微软雅黑" panose="020B0503020204020204" pitchFamily="34" charset="-122"/>
                  <a:cs typeface="Times New Roman" panose="02020603050405020304" pitchFamily="18" charset="0"/>
                </a:rPr>
                <a:t>测试集（</a:t>
              </a:r>
              <a:r>
                <a:rPr lang="en-US" altLang="zh-CN" sz="1400" dirty="0" smtClean="0">
                  <a:latin typeface="+mj-lt"/>
                  <a:ea typeface="微软雅黑" panose="020B0503020204020204" pitchFamily="34" charset="-122"/>
                  <a:cs typeface="Times New Roman" panose="02020603050405020304" pitchFamily="18" charset="0"/>
                </a:rPr>
                <a:t>156</a:t>
              </a:r>
              <a:r>
                <a:rPr lang="zh-CN" altLang="en-US" sz="1400" dirty="0" smtClean="0">
                  <a:latin typeface="+mj-lt"/>
                  <a:ea typeface="微软雅黑" panose="020B0503020204020204" pitchFamily="34" charset="-122"/>
                  <a:cs typeface="Times New Roman" panose="02020603050405020304" pitchFamily="18" charset="0"/>
                </a:rPr>
                <a:t>张）</a:t>
              </a:r>
              <a:r>
                <a:rPr lang="en-US" altLang="zh-CN" sz="1400" dirty="0" smtClean="0">
                  <a:latin typeface="+mj-lt"/>
                  <a:ea typeface="微软雅黑" panose="020B0503020204020204" pitchFamily="34" charset="-122"/>
                  <a:cs typeface="Times New Roman" panose="02020603050405020304" pitchFamily="18" charset="0"/>
                </a:rPr>
                <a:t>+ </a:t>
              </a:r>
              <a:r>
                <a:rPr lang="en-US" altLang="zh-CN" sz="1400" dirty="0" err="1" smtClean="0">
                  <a:latin typeface="+mj-lt"/>
                  <a:ea typeface="微软雅黑" panose="020B0503020204020204" pitchFamily="34" charset="-122"/>
                  <a:cs typeface="Times New Roman" panose="02020603050405020304" pitchFamily="18" charset="0"/>
                </a:rPr>
                <a:t>test.json</a:t>
              </a:r>
              <a:r>
                <a:rPr lang="en-US" altLang="zh-CN" sz="1400" dirty="0" smtClean="0">
                  <a:latin typeface="+mj-lt"/>
                  <a:ea typeface="微软雅黑" panose="020B0503020204020204" pitchFamily="34" charset="-122"/>
                  <a:cs typeface="Times New Roman" panose="02020603050405020304" pitchFamily="18" charset="0"/>
                </a:rPr>
                <a:t> </a:t>
              </a:r>
              <a:r>
                <a:rPr lang="zh-CN" altLang="en-US" sz="1400" dirty="0" smtClean="0">
                  <a:latin typeface="+mj-lt"/>
                  <a:ea typeface="微软雅黑" panose="020B0503020204020204" pitchFamily="34" charset="-122"/>
                  <a:cs typeface="Times New Roman" panose="02020603050405020304" pitchFamily="18" charset="0"/>
                </a:rPr>
                <a:t>标注文件</a:t>
              </a:r>
              <a:endParaRPr lang="en-US" altLang="zh-CN" sz="600" dirty="0">
                <a:latin typeface="+mj-lt"/>
                <a:ea typeface="微软雅黑" panose="020B0503020204020204" pitchFamily="34" charset="-122"/>
                <a:cs typeface="Times New Roman" panose="02020603050405020304" pitchFamily="18" charset="0"/>
              </a:endParaRPr>
            </a:p>
          </p:txBody>
        </p:sp>
        <p:sp>
          <p:nvSpPr>
            <p:cNvPr id="6" name="左大括号 5"/>
            <p:cNvSpPr/>
            <p:nvPr/>
          </p:nvSpPr>
          <p:spPr>
            <a:xfrm>
              <a:off x="2192692" y="1233259"/>
              <a:ext cx="90443" cy="633292"/>
            </a:xfrm>
            <a:prstGeom prst="leftBrac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 name="矩形 6"/>
          <p:cNvSpPr/>
          <p:nvPr/>
        </p:nvSpPr>
        <p:spPr>
          <a:xfrm>
            <a:off x="140642" y="2286336"/>
            <a:ext cx="4061368" cy="369332"/>
          </a:xfrm>
          <a:prstGeom prst="rect">
            <a:avLst/>
          </a:prstGeom>
        </p:spPr>
        <p:txBody>
          <a:bodyPr wrap="none">
            <a:spAutoFit/>
          </a:bodyPr>
          <a:lstStyle/>
          <a:p>
            <a:r>
              <a:rPr lang="en-US" altLang="zh-CN" b="1" dirty="0" smtClean="0">
                <a:latin typeface="+mj-lt"/>
                <a:ea typeface="微软雅黑" panose="020B0503020204020204" pitchFamily="34" charset="-122"/>
                <a:cs typeface="Times New Roman" panose="02020603050405020304" pitchFamily="18" charset="0"/>
              </a:rPr>
              <a:t>Faster R-CNN</a:t>
            </a:r>
            <a:r>
              <a:rPr lang="zh-CN" altLang="en-US" b="1" dirty="0" smtClean="0">
                <a:latin typeface="+mj-lt"/>
                <a:ea typeface="微软雅黑" panose="020B0503020204020204" pitchFamily="34" charset="-122"/>
                <a:cs typeface="Times New Roman" panose="02020603050405020304" pitchFamily="18" charset="0"/>
              </a:rPr>
              <a:t>初步测试：</a:t>
            </a:r>
            <a:r>
              <a:rPr lang="en-US" altLang="zh-CN" sz="1400" dirty="0" err="1" smtClean="0">
                <a:latin typeface="+mj-lt"/>
                <a:ea typeface="微软雅黑" panose="020B0503020204020204" pitchFamily="34" charset="-122"/>
                <a:cs typeface="Times New Roman" panose="02020603050405020304" pitchFamily="18" charset="0"/>
              </a:rPr>
              <a:t>mmdetection</a:t>
            </a:r>
            <a:r>
              <a:rPr lang="zh-CN" altLang="en-US" sz="1400" dirty="0" smtClean="0">
                <a:latin typeface="+mj-lt"/>
                <a:ea typeface="微软雅黑" panose="020B0503020204020204" pitchFamily="34" charset="-122"/>
                <a:cs typeface="Times New Roman" panose="02020603050405020304" pitchFamily="18" charset="0"/>
              </a:rPr>
              <a:t>框架</a:t>
            </a:r>
            <a:endParaRPr lang="en-US" altLang="zh-CN" sz="600" dirty="0">
              <a:latin typeface="+mj-lt"/>
              <a:ea typeface="微软雅黑" panose="020B0503020204020204" pitchFamily="34" charset="-122"/>
              <a:cs typeface="Times New Roman" panose="02020603050405020304" pitchFamily="18" charset="0"/>
            </a:endParaRPr>
          </a:p>
        </p:txBody>
      </p:sp>
      <p:pic>
        <p:nvPicPr>
          <p:cNvPr id="3076" name="Picture 4" descr="Figure_2"/>
          <p:cNvPicPr>
            <a:picLocks noChangeAspect="1" noChangeArrowheads="1"/>
          </p:cNvPicPr>
          <p:nvPr/>
        </p:nvPicPr>
        <p:blipFill>
          <a:blip r:embed="rId3">
            <a:extLst>
              <a:ext uri="{28A0092B-C50C-407E-A947-70E740481C1C}">
                <a14:useLocalDpi xmlns:a14="http://schemas.microsoft.com/office/drawing/2010/main" val="0"/>
              </a:ext>
            </a:extLst>
          </a:blip>
          <a:srcRect l="269" t="10460" r="8122" b="739"/>
          <a:stretch>
            <a:fillRect/>
          </a:stretch>
        </p:blipFill>
        <p:spPr bwMode="auto">
          <a:xfrm>
            <a:off x="6239454" y="4544754"/>
            <a:ext cx="2823220" cy="20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组合 11"/>
          <p:cNvGrpSpPr/>
          <p:nvPr/>
        </p:nvGrpSpPr>
        <p:grpSpPr>
          <a:xfrm>
            <a:off x="302487" y="2614678"/>
            <a:ext cx="8589277" cy="1853657"/>
            <a:chOff x="237482" y="2641364"/>
            <a:chExt cx="8589277" cy="1853657"/>
          </a:xfrm>
        </p:grpSpPr>
        <p:pic>
          <p:nvPicPr>
            <p:cNvPr id="3077" name="Picture 5" descr="detect"/>
            <p:cNvPicPr>
              <a:picLocks noChangeAspect="1" noChangeArrowheads="1"/>
            </p:cNvPicPr>
            <p:nvPr/>
          </p:nvPicPr>
          <p:blipFill>
            <a:blip r:embed="rId4" cstate="print">
              <a:extLst>
                <a:ext uri="{28A0092B-C50C-407E-A947-70E740481C1C}">
                  <a14:useLocalDpi xmlns:a14="http://schemas.microsoft.com/office/drawing/2010/main" val="0"/>
                </a:ext>
              </a:extLst>
            </a:blip>
            <a:srcRect l="2693" t="905" r="2603"/>
            <a:stretch>
              <a:fillRect/>
            </a:stretch>
          </p:blipFill>
          <p:spPr bwMode="auto">
            <a:xfrm>
              <a:off x="237482" y="2641364"/>
              <a:ext cx="6368274" cy="185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2909" y="2793154"/>
              <a:ext cx="2143850" cy="1591242"/>
            </a:xfrm>
            <a:prstGeom prst="rect">
              <a:avLst/>
            </a:prstGeom>
          </p:spPr>
        </p:pic>
      </p:grpSp>
      <p:pic>
        <p:nvPicPr>
          <p:cNvPr id="34" name="Picture 3" descr="Figure_1"/>
          <p:cNvPicPr>
            <a:picLocks noChangeAspect="1" noChangeArrowheads="1"/>
          </p:cNvPicPr>
          <p:nvPr/>
        </p:nvPicPr>
        <p:blipFill>
          <a:blip r:embed="rId6">
            <a:extLst>
              <a:ext uri="{28A0092B-C50C-407E-A947-70E740481C1C}">
                <a14:useLocalDpi xmlns:a14="http://schemas.microsoft.com/office/drawing/2010/main" val="0"/>
              </a:ext>
            </a:extLst>
          </a:blip>
          <a:srcRect t="9721" r="9026"/>
          <a:stretch>
            <a:fillRect/>
          </a:stretch>
        </p:blipFill>
        <p:spPr bwMode="auto">
          <a:xfrm>
            <a:off x="3456460" y="4513562"/>
            <a:ext cx="2811692" cy="2093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3765176" y="6564843"/>
            <a:ext cx="2646878" cy="293157"/>
          </a:xfrm>
          <a:prstGeom prst="rect">
            <a:avLst/>
          </a:prstGeom>
        </p:spPr>
        <p:txBody>
          <a:bodyPr wrap="none">
            <a:spAutoFit/>
          </a:bodyPr>
          <a:lstStyle/>
          <a:p>
            <a:pPr>
              <a:lnSpc>
                <a:spcPct val="120000"/>
              </a:lnSpc>
            </a:pPr>
            <a:r>
              <a:rPr lang="zh-CN" altLang="en-US" sz="1200" dirty="0" smtClean="0">
                <a:ea typeface="微软雅黑" panose="020B0503020204020204" pitchFamily="34" charset="-122"/>
                <a:cs typeface="Times New Roman" panose="02020603050405020304" pitchFamily="18" charset="0"/>
              </a:rPr>
              <a:t>训练中损失值随迭代次数的变化规律</a:t>
            </a:r>
            <a:endParaRPr lang="en-US" altLang="zh-CN" sz="500" dirty="0">
              <a:ea typeface="微软雅黑" panose="020B0503020204020204" pitchFamily="34" charset="-122"/>
              <a:cs typeface="Times New Roman" panose="02020603050405020304" pitchFamily="18" charset="0"/>
            </a:endParaRPr>
          </a:p>
        </p:txBody>
      </p:sp>
      <p:sp>
        <p:nvSpPr>
          <p:cNvPr id="35" name="矩形 34"/>
          <p:cNvSpPr/>
          <p:nvPr/>
        </p:nvSpPr>
        <p:spPr>
          <a:xfrm>
            <a:off x="6682909" y="6558397"/>
            <a:ext cx="2339102" cy="313932"/>
          </a:xfrm>
          <a:prstGeom prst="rect">
            <a:avLst/>
          </a:prstGeom>
        </p:spPr>
        <p:txBody>
          <a:bodyPr wrap="none">
            <a:spAutoFit/>
          </a:bodyPr>
          <a:lstStyle/>
          <a:p>
            <a:pPr>
              <a:lnSpc>
                <a:spcPct val="120000"/>
              </a:lnSpc>
            </a:pPr>
            <a:r>
              <a:rPr lang="zh-CN" altLang="en-US" sz="1200" dirty="0" smtClean="0">
                <a:ea typeface="微软雅黑" panose="020B0503020204020204" pitchFamily="34" charset="-122"/>
                <a:cs typeface="Times New Roman" panose="02020603050405020304" pitchFamily="18" charset="0"/>
              </a:rPr>
              <a:t>网络精度随迭代次数的变化规律</a:t>
            </a:r>
            <a:endParaRPr lang="en-US" altLang="zh-CN" sz="500" dirty="0">
              <a:ea typeface="微软雅黑" panose="020B0503020204020204" pitchFamily="34" charset="-122"/>
              <a:cs typeface="Times New Roman" panose="02020603050405020304" pitchFamily="18" charset="0"/>
            </a:endParaRPr>
          </a:p>
        </p:txBody>
      </p:sp>
      <p:sp>
        <p:nvSpPr>
          <p:cNvPr id="36" name="矩形 35"/>
          <p:cNvSpPr/>
          <p:nvPr/>
        </p:nvSpPr>
        <p:spPr>
          <a:xfrm>
            <a:off x="140642" y="4753986"/>
            <a:ext cx="3647113" cy="2086725"/>
          </a:xfrm>
          <a:prstGeom prst="rect">
            <a:avLst/>
          </a:prstGeom>
        </p:spPr>
        <p:txBody>
          <a:bodyPr wrap="square">
            <a:spAutoFit/>
          </a:bodyPr>
          <a:lstStyle/>
          <a:p>
            <a:pPr>
              <a:lnSpc>
                <a:spcPct val="120000"/>
              </a:lnSpc>
            </a:pPr>
            <a:r>
              <a:rPr lang="zh-CN" altLang="en-US" sz="1400" dirty="0" smtClean="0">
                <a:latin typeface="+mj-lt"/>
                <a:ea typeface="微软雅黑" panose="020B0503020204020204" pitchFamily="34" charset="-122"/>
                <a:cs typeface="Times New Roman" panose="02020603050405020304" pitchFamily="18" charset="0"/>
              </a:rPr>
              <a:t>数据：训练集</a:t>
            </a:r>
            <a:r>
              <a:rPr lang="en-US" altLang="zh-CN" sz="1400" dirty="0" smtClean="0">
                <a:latin typeface="+mj-lt"/>
                <a:ea typeface="微软雅黑" panose="020B0503020204020204" pitchFamily="34" charset="-122"/>
                <a:cs typeface="Times New Roman" panose="02020603050405020304" pitchFamily="18" charset="0"/>
              </a:rPr>
              <a:t>528</a:t>
            </a:r>
            <a:r>
              <a:rPr lang="zh-CN" altLang="en-US" sz="1400" dirty="0" smtClean="0">
                <a:latin typeface="+mj-lt"/>
                <a:ea typeface="微软雅黑" panose="020B0503020204020204" pitchFamily="34" charset="-122"/>
                <a:cs typeface="Times New Roman" panose="02020603050405020304" pitchFamily="18" charset="0"/>
              </a:rPr>
              <a:t>张，测试集</a:t>
            </a:r>
            <a:r>
              <a:rPr lang="en-US" altLang="zh-CN" sz="1400" dirty="0" smtClean="0">
                <a:latin typeface="+mj-lt"/>
                <a:ea typeface="微软雅黑" panose="020B0503020204020204" pitchFamily="34" charset="-122"/>
                <a:cs typeface="Times New Roman" panose="02020603050405020304" pitchFamily="18" charset="0"/>
              </a:rPr>
              <a:t>113</a:t>
            </a:r>
            <a:r>
              <a:rPr lang="zh-CN" altLang="en-US" sz="1400" dirty="0" smtClean="0">
                <a:latin typeface="+mj-lt"/>
                <a:ea typeface="微软雅黑" panose="020B0503020204020204" pitchFamily="34" charset="-122"/>
                <a:cs typeface="Times New Roman" panose="02020603050405020304" pitchFamily="18" charset="0"/>
              </a:rPr>
              <a:t>张</a:t>
            </a:r>
            <a:endParaRPr lang="en-US" altLang="zh-CN" sz="1400" dirty="0" smtClean="0">
              <a:latin typeface="+mj-lt"/>
              <a:ea typeface="微软雅黑" panose="020B0503020204020204" pitchFamily="34" charset="-122"/>
              <a:cs typeface="Times New Roman" panose="02020603050405020304" pitchFamily="18" charset="0"/>
            </a:endParaRPr>
          </a:p>
          <a:p>
            <a:pPr>
              <a:lnSpc>
                <a:spcPct val="120000"/>
              </a:lnSpc>
            </a:pPr>
            <a:endParaRPr lang="en-US" altLang="zh-CN" sz="1400" dirty="0" smtClean="0">
              <a:latin typeface="+mj-lt"/>
              <a:ea typeface="微软雅黑" panose="020B0503020204020204" pitchFamily="34" charset="-122"/>
              <a:cs typeface="Times New Roman" panose="02020603050405020304" pitchFamily="18" charset="0"/>
            </a:endParaRPr>
          </a:p>
          <a:p>
            <a:pPr>
              <a:lnSpc>
                <a:spcPct val="120000"/>
              </a:lnSpc>
            </a:pPr>
            <a:r>
              <a:rPr lang="zh-CN" altLang="en-US" sz="1400" dirty="0" smtClean="0">
                <a:latin typeface="+mj-lt"/>
                <a:ea typeface="微软雅黑" panose="020B0503020204020204" pitchFamily="34" charset="-122"/>
                <a:cs typeface="Times New Roman" panose="02020603050405020304" pitchFamily="18" charset="0"/>
              </a:rPr>
              <a:t>参数：学习率</a:t>
            </a:r>
            <a:r>
              <a:rPr lang="en-US" altLang="zh-CN" sz="1400" dirty="0" smtClean="0">
                <a:latin typeface="+mj-lt"/>
                <a:ea typeface="微软雅黑" panose="020B0503020204020204" pitchFamily="34" charset="-122"/>
                <a:cs typeface="Times New Roman" panose="02020603050405020304" pitchFamily="18" charset="0"/>
              </a:rPr>
              <a:t>0.0025,</a:t>
            </a:r>
            <a:r>
              <a:rPr lang="zh-CN" altLang="en-US" sz="1400" dirty="0">
                <a:latin typeface="+mj-lt"/>
                <a:ea typeface="微软雅黑" panose="020B0503020204020204" pitchFamily="34" charset="-122"/>
                <a:cs typeface="Times New Roman" panose="02020603050405020304" pitchFamily="18" charset="0"/>
              </a:rPr>
              <a:t> </a:t>
            </a:r>
            <a:r>
              <a:rPr lang="zh-CN" altLang="en-US" sz="1400" dirty="0" smtClean="0">
                <a:latin typeface="+mj-lt"/>
                <a:ea typeface="微软雅黑" panose="020B0503020204020204" pitchFamily="34" charset="-122"/>
                <a:cs typeface="Times New Roman" panose="02020603050405020304" pitchFamily="18" charset="0"/>
              </a:rPr>
              <a:t>迭代次数</a:t>
            </a:r>
            <a:r>
              <a:rPr lang="en-US" altLang="zh-CN" sz="1400" dirty="0" smtClean="0">
                <a:latin typeface="+mj-lt"/>
                <a:ea typeface="微软雅黑" panose="020B0503020204020204" pitchFamily="34" charset="-122"/>
                <a:cs typeface="Times New Roman" panose="02020603050405020304" pitchFamily="18" charset="0"/>
              </a:rPr>
              <a:t>3000</a:t>
            </a:r>
          </a:p>
          <a:p>
            <a:pPr>
              <a:lnSpc>
                <a:spcPct val="120000"/>
              </a:lnSpc>
            </a:pPr>
            <a:r>
              <a:rPr lang="en-US" altLang="zh-CN" sz="1400" dirty="0" smtClean="0">
                <a:latin typeface="+mj-lt"/>
                <a:ea typeface="微软雅黑" panose="020B0503020204020204" pitchFamily="34" charset="-122"/>
                <a:cs typeface="Times New Roman" panose="02020603050405020304" pitchFamily="18" charset="0"/>
              </a:rPr>
              <a:t>8</a:t>
            </a:r>
            <a:r>
              <a:rPr lang="zh-CN" altLang="en-US" sz="1400" dirty="0" smtClean="0">
                <a:latin typeface="+mj-lt"/>
                <a:ea typeface="微软雅黑" panose="020B0503020204020204" pitchFamily="34" charset="-122"/>
                <a:cs typeface="Times New Roman" panose="02020603050405020304" pitchFamily="18" charset="0"/>
              </a:rPr>
              <a:t>卡</a:t>
            </a:r>
            <a:r>
              <a:rPr lang="en-US" altLang="zh-CN" sz="1400" dirty="0" smtClean="0">
                <a:latin typeface="+mj-lt"/>
                <a:ea typeface="微软雅黑" panose="020B0503020204020204" pitchFamily="34" charset="-122"/>
                <a:cs typeface="Times New Roman" panose="02020603050405020304" pitchFamily="18" charset="0"/>
              </a:rPr>
              <a:t>GPU</a:t>
            </a:r>
            <a:r>
              <a:rPr lang="zh-CN" altLang="en-US" sz="1400" dirty="0" smtClean="0">
                <a:latin typeface="+mj-lt"/>
                <a:ea typeface="微软雅黑" panose="020B0503020204020204" pitchFamily="34" charset="-122"/>
                <a:cs typeface="Times New Roman" panose="02020603050405020304" pitchFamily="18" charset="0"/>
              </a:rPr>
              <a:t>训练，每块</a:t>
            </a:r>
            <a:r>
              <a:rPr lang="en-US" altLang="zh-CN" sz="1400" dirty="0" smtClean="0">
                <a:latin typeface="+mj-lt"/>
                <a:ea typeface="微软雅黑" panose="020B0503020204020204" pitchFamily="34" charset="-122"/>
                <a:cs typeface="Times New Roman" panose="02020603050405020304" pitchFamily="18" charset="0"/>
              </a:rPr>
              <a:t>GPU</a:t>
            </a:r>
            <a:r>
              <a:rPr lang="zh-CN" altLang="en-US" sz="1400" dirty="0" smtClean="0">
                <a:latin typeface="+mj-lt"/>
                <a:ea typeface="微软雅黑" panose="020B0503020204020204" pitchFamily="34" charset="-122"/>
                <a:cs typeface="Times New Roman" panose="02020603050405020304" pitchFamily="18" charset="0"/>
              </a:rPr>
              <a:t>训练</a:t>
            </a:r>
            <a:r>
              <a:rPr lang="en-US" altLang="zh-CN" sz="1400" dirty="0" smtClean="0">
                <a:latin typeface="+mj-lt"/>
                <a:ea typeface="微软雅黑" panose="020B0503020204020204" pitchFamily="34" charset="-122"/>
                <a:cs typeface="Times New Roman" panose="02020603050405020304" pitchFamily="18" charset="0"/>
              </a:rPr>
              <a:t>2</a:t>
            </a:r>
            <a:r>
              <a:rPr lang="zh-CN" altLang="en-US" sz="1400" dirty="0" smtClean="0">
                <a:latin typeface="+mj-lt"/>
                <a:ea typeface="微软雅黑" panose="020B0503020204020204" pitchFamily="34" charset="-122"/>
                <a:cs typeface="Times New Roman" panose="02020603050405020304" pitchFamily="18" charset="0"/>
              </a:rPr>
              <a:t>张图片</a:t>
            </a:r>
            <a:endParaRPr lang="en-US" altLang="zh-CN" sz="1400" dirty="0" smtClean="0">
              <a:latin typeface="+mj-lt"/>
              <a:ea typeface="微软雅黑" panose="020B0503020204020204" pitchFamily="34" charset="-122"/>
              <a:cs typeface="Times New Roman" panose="02020603050405020304" pitchFamily="18" charset="0"/>
            </a:endParaRPr>
          </a:p>
          <a:p>
            <a:pPr>
              <a:lnSpc>
                <a:spcPct val="120000"/>
              </a:lnSpc>
            </a:pPr>
            <a:endParaRPr lang="en-US" altLang="zh-CN" sz="1400" dirty="0" smtClean="0">
              <a:latin typeface="+mj-lt"/>
              <a:ea typeface="微软雅黑" panose="020B0503020204020204" pitchFamily="34" charset="-122"/>
              <a:cs typeface="Times New Roman" panose="02020603050405020304" pitchFamily="18" charset="0"/>
            </a:endParaRPr>
          </a:p>
          <a:p>
            <a:pPr>
              <a:lnSpc>
                <a:spcPct val="120000"/>
              </a:lnSpc>
            </a:pPr>
            <a:r>
              <a:rPr lang="zh-CN" altLang="en-US" sz="1400" dirty="0" smtClean="0">
                <a:latin typeface="+mj-lt"/>
                <a:ea typeface="微软雅黑" panose="020B0503020204020204" pitchFamily="34" charset="-122"/>
                <a:cs typeface="Times New Roman" panose="02020603050405020304" pitchFamily="18" charset="0"/>
              </a:rPr>
              <a:t>评估标准：</a:t>
            </a:r>
            <a:r>
              <a:rPr lang="en-US" altLang="zh-CN" sz="1400" dirty="0" err="1" smtClean="0">
                <a:latin typeface="+mj-lt"/>
                <a:ea typeface="微软雅黑" panose="020B0503020204020204" pitchFamily="34" charset="-122"/>
                <a:cs typeface="Times New Roman" panose="02020603050405020304" pitchFamily="18" charset="0"/>
              </a:rPr>
              <a:t>IoU</a:t>
            </a:r>
            <a:r>
              <a:rPr lang="en-US" altLang="zh-CN" sz="1400" dirty="0" smtClean="0">
                <a:latin typeface="+mj-lt"/>
                <a:ea typeface="微软雅黑" panose="020B0503020204020204" pitchFamily="34" charset="-122"/>
                <a:cs typeface="Times New Roman" panose="02020603050405020304" pitchFamily="18" charset="0"/>
              </a:rPr>
              <a:t>=0.5</a:t>
            </a:r>
            <a:r>
              <a:rPr lang="zh-CN" altLang="en-US" sz="1400" dirty="0" smtClean="0">
                <a:latin typeface="+mj-lt"/>
                <a:ea typeface="微软雅黑" panose="020B0503020204020204" pitchFamily="34" charset="-122"/>
                <a:cs typeface="Times New Roman" panose="02020603050405020304" pitchFamily="18" charset="0"/>
              </a:rPr>
              <a:t>时的</a:t>
            </a:r>
            <a:r>
              <a:rPr lang="en-US" altLang="zh-CN" sz="1400" dirty="0" smtClean="0">
                <a:latin typeface="+mj-lt"/>
                <a:ea typeface="微软雅黑" panose="020B0503020204020204" pitchFamily="34" charset="-122"/>
                <a:cs typeface="Times New Roman" panose="02020603050405020304" pitchFamily="18" charset="0"/>
              </a:rPr>
              <a:t>Average Precision</a:t>
            </a:r>
            <a:r>
              <a:rPr lang="zh-CN" altLang="en-US" sz="1400" dirty="0" smtClean="0">
                <a:latin typeface="+mj-lt"/>
                <a:ea typeface="微软雅黑" panose="020B0503020204020204" pitchFamily="34" charset="-122"/>
                <a:cs typeface="Times New Roman" panose="02020603050405020304" pitchFamily="18" charset="0"/>
              </a:rPr>
              <a:t>值网络识别精度可达</a:t>
            </a:r>
            <a:r>
              <a:rPr lang="en-US" altLang="zh-CN" sz="1600" b="1" dirty="0" smtClean="0">
                <a:latin typeface="+mj-lt"/>
                <a:ea typeface="微软雅黑" panose="020B0503020204020204" pitchFamily="34" charset="-122"/>
                <a:cs typeface="Times New Roman" panose="02020603050405020304" pitchFamily="18" charset="0"/>
              </a:rPr>
              <a:t>87.1%</a:t>
            </a:r>
          </a:p>
          <a:p>
            <a:pPr>
              <a:lnSpc>
                <a:spcPct val="120000"/>
              </a:lnSpc>
            </a:pPr>
            <a:endParaRPr lang="en-US" altLang="zh-CN" sz="600" dirty="0">
              <a:latin typeface="+mj-lt"/>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74676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81025" y="138783"/>
            <a:ext cx="2132315" cy="430887"/>
          </a:xfrm>
          <a:prstGeom prst="rect">
            <a:avLst/>
          </a:prstGeom>
          <a:noFill/>
        </p:spPr>
        <p:txBody>
          <a:bodyPr wrap="none" rtlCol="0">
            <a:spAutoFit/>
          </a:bodyPr>
          <a:lstStyle/>
          <a:p>
            <a:r>
              <a:rPr lang="en-US" altLang="zh-CN" sz="2200" b="1" dirty="0">
                <a:solidFill>
                  <a:srgbClr val="0070C0"/>
                </a:solidFill>
                <a:latin typeface="微软雅黑" panose="020B0503020204020204" pitchFamily="34" charset="-122"/>
                <a:ea typeface="微软雅黑" panose="020B0503020204020204" pitchFamily="34" charset="-122"/>
              </a:rPr>
              <a:t>2.</a:t>
            </a:r>
            <a:r>
              <a:rPr lang="zh-CN" altLang="en-US" sz="2200" b="1" dirty="0">
                <a:solidFill>
                  <a:srgbClr val="0070C0"/>
                </a:solidFill>
                <a:latin typeface="微软雅黑" panose="020B0503020204020204" pitchFamily="34" charset="-122"/>
                <a:ea typeface="微软雅黑" panose="020B0503020204020204" pitchFamily="34" charset="-122"/>
              </a:rPr>
              <a:t>红外图像识别</a:t>
            </a:r>
          </a:p>
        </p:txBody>
      </p:sp>
      <p:sp>
        <p:nvSpPr>
          <p:cNvPr id="7" name="矩形 6"/>
          <p:cNvSpPr/>
          <p:nvPr/>
        </p:nvSpPr>
        <p:spPr>
          <a:xfrm>
            <a:off x="235220" y="571325"/>
            <a:ext cx="4335033" cy="400110"/>
          </a:xfrm>
          <a:prstGeom prst="rect">
            <a:avLst/>
          </a:prstGeom>
        </p:spPr>
        <p:txBody>
          <a:bodyPr wrap="none">
            <a:spAutoFit/>
          </a:bodyPr>
          <a:lstStyle/>
          <a:p>
            <a:r>
              <a:rPr lang="en-US" altLang="zh-CN" sz="2000" b="1" dirty="0" smtClean="0">
                <a:latin typeface="+mj-lt"/>
                <a:ea typeface="微软雅黑" panose="020B0503020204020204" pitchFamily="34" charset="-122"/>
                <a:cs typeface="Times New Roman" panose="02020603050405020304" pitchFamily="18" charset="0"/>
              </a:rPr>
              <a:t>Faster R-CNN</a:t>
            </a:r>
            <a:r>
              <a:rPr lang="zh-CN" altLang="en-US" sz="2000" b="1" dirty="0" smtClean="0">
                <a:latin typeface="+mj-lt"/>
                <a:ea typeface="微软雅黑" panose="020B0503020204020204" pitchFamily="34" charset="-122"/>
                <a:cs typeface="Times New Roman" panose="02020603050405020304" pitchFamily="18" charset="0"/>
              </a:rPr>
              <a:t>网络参数对精度的影响</a:t>
            </a:r>
            <a:endParaRPr lang="en-US" altLang="zh-CN" sz="700" dirty="0">
              <a:latin typeface="+mj-lt"/>
              <a:ea typeface="微软雅黑" panose="020B0503020204020204" pitchFamily="34" charset="-122"/>
              <a:cs typeface="Times New Roman" panose="02020603050405020304" pitchFamily="18" charset="0"/>
            </a:endParaRPr>
          </a:p>
        </p:txBody>
      </p:sp>
      <p:sp>
        <p:nvSpPr>
          <p:cNvPr id="35" name="矩形 34"/>
          <p:cNvSpPr/>
          <p:nvPr/>
        </p:nvSpPr>
        <p:spPr>
          <a:xfrm>
            <a:off x="5286122" y="6373931"/>
            <a:ext cx="2646878" cy="313932"/>
          </a:xfrm>
          <a:prstGeom prst="rect">
            <a:avLst/>
          </a:prstGeom>
        </p:spPr>
        <p:txBody>
          <a:bodyPr wrap="none">
            <a:spAutoFit/>
          </a:bodyPr>
          <a:lstStyle/>
          <a:p>
            <a:pPr>
              <a:lnSpc>
                <a:spcPct val="120000"/>
              </a:lnSpc>
            </a:pPr>
            <a:r>
              <a:rPr lang="zh-CN" altLang="en-US" sz="1200" dirty="0" smtClean="0">
                <a:ea typeface="微软雅黑" panose="020B0503020204020204" pitchFamily="34" charset="-122"/>
                <a:cs typeface="Times New Roman" panose="02020603050405020304" pitchFamily="18" charset="0"/>
              </a:rPr>
              <a:t>网络性能与学习率和迭代次数的</a:t>
            </a:r>
            <a:r>
              <a:rPr lang="zh-CN" altLang="en-US" sz="1200" dirty="0">
                <a:ea typeface="微软雅黑" panose="020B0503020204020204" pitchFamily="34" charset="-122"/>
                <a:cs typeface="Times New Roman" panose="02020603050405020304" pitchFamily="18" charset="0"/>
              </a:rPr>
              <a:t>关系</a:t>
            </a:r>
            <a:endParaRPr lang="en-US" altLang="zh-CN" sz="500" dirty="0">
              <a:ea typeface="微软雅黑" panose="020B0503020204020204" pitchFamily="34" charset="-122"/>
              <a:cs typeface="Times New Roman" panose="02020603050405020304" pitchFamily="18" charset="0"/>
            </a:endParaRPr>
          </a:p>
        </p:txBody>
      </p:sp>
      <p:sp>
        <p:nvSpPr>
          <p:cNvPr id="36" name="矩形 35"/>
          <p:cNvSpPr/>
          <p:nvPr/>
        </p:nvSpPr>
        <p:spPr>
          <a:xfrm>
            <a:off x="455480" y="4669226"/>
            <a:ext cx="3253976" cy="1237262"/>
          </a:xfrm>
          <a:prstGeom prst="rect">
            <a:avLst/>
          </a:prstGeom>
        </p:spPr>
        <p:txBody>
          <a:bodyPr wrap="square">
            <a:spAutoFit/>
          </a:bodyPr>
          <a:lstStyle/>
          <a:p>
            <a:pPr>
              <a:lnSpc>
                <a:spcPct val="120000"/>
              </a:lnSpc>
            </a:pPr>
            <a:r>
              <a:rPr lang="zh-CN" altLang="en-US" sz="1400" dirty="0">
                <a:latin typeface="+mj-lt"/>
                <a:ea typeface="微软雅黑" panose="020B0503020204020204" pitchFamily="34" charset="-122"/>
                <a:cs typeface="Times New Roman" panose="02020603050405020304" pitchFamily="18" charset="0"/>
              </a:rPr>
              <a:t>训练在</a:t>
            </a:r>
            <a:r>
              <a:rPr lang="en-US" altLang="zh-CN" sz="1400" dirty="0">
                <a:latin typeface="+mj-lt"/>
                <a:ea typeface="微软雅黑" panose="020B0503020204020204" pitchFamily="34" charset="-122"/>
                <a:cs typeface="Times New Roman" panose="02020603050405020304" pitchFamily="18" charset="0"/>
              </a:rPr>
              <a:t>2500</a:t>
            </a:r>
            <a:r>
              <a:rPr lang="zh-CN" altLang="en-US" sz="1400" dirty="0">
                <a:latin typeface="+mj-lt"/>
                <a:ea typeface="微软雅黑" panose="020B0503020204020204" pitchFamily="34" charset="-122"/>
                <a:cs typeface="Times New Roman" panose="02020603050405020304" pitchFamily="18" charset="0"/>
              </a:rPr>
              <a:t>次迭代左右达到了最优性能，而更多的迭代次数反而使得网络性能略有下降，同时</a:t>
            </a:r>
            <a:r>
              <a:rPr lang="en-US" altLang="zh-CN" sz="1400" dirty="0">
                <a:latin typeface="+mj-lt"/>
                <a:ea typeface="微软雅黑" panose="020B0503020204020204" pitchFamily="34" charset="-122"/>
                <a:cs typeface="Times New Roman" panose="02020603050405020304" pitchFamily="18" charset="0"/>
              </a:rPr>
              <a:t>0.005</a:t>
            </a:r>
            <a:r>
              <a:rPr lang="zh-CN" altLang="en-US" sz="1400" dirty="0">
                <a:latin typeface="+mj-lt"/>
                <a:ea typeface="微软雅黑" panose="020B0503020204020204" pitchFamily="34" charset="-122"/>
                <a:cs typeface="Times New Roman" panose="02020603050405020304" pitchFamily="18" charset="0"/>
              </a:rPr>
              <a:t>的学习率取得了较优的性能，网络识别精度达到</a:t>
            </a:r>
            <a:r>
              <a:rPr lang="en-US" altLang="zh-CN" b="1" dirty="0">
                <a:latin typeface="+mj-lt"/>
                <a:ea typeface="微软雅黑" panose="020B0503020204020204" pitchFamily="34" charset="-122"/>
                <a:cs typeface="Times New Roman" panose="02020603050405020304" pitchFamily="18" charset="0"/>
              </a:rPr>
              <a:t>90.6%</a:t>
            </a:r>
            <a:r>
              <a:rPr lang="zh-CN" altLang="en-US" sz="1400" dirty="0">
                <a:latin typeface="+mj-lt"/>
                <a:ea typeface="微软雅黑" panose="020B0503020204020204" pitchFamily="34" charset="-122"/>
                <a:cs typeface="Times New Roman" panose="02020603050405020304" pitchFamily="18" charset="0"/>
              </a:rPr>
              <a:t>。</a:t>
            </a:r>
            <a:endParaRPr lang="en-US" altLang="zh-CN" sz="600" dirty="0">
              <a:latin typeface="+mj-lt"/>
              <a:ea typeface="微软雅黑" panose="020B0503020204020204" pitchFamily="34" charset="-122"/>
              <a:cs typeface="Times New Roman" panose="02020603050405020304" pitchFamily="18" charset="0"/>
            </a:endParaRPr>
          </a:p>
        </p:txBody>
      </p:sp>
      <p:pic>
        <p:nvPicPr>
          <p:cNvPr id="4099" name="Picture 3" descr="loss曲线"/>
          <p:cNvPicPr>
            <a:picLocks noChangeAspect="1" noChangeArrowheads="1"/>
          </p:cNvPicPr>
          <p:nvPr/>
        </p:nvPicPr>
        <p:blipFill>
          <a:blip r:embed="rId2">
            <a:extLst>
              <a:ext uri="{28A0092B-C50C-407E-A947-70E740481C1C}">
                <a14:useLocalDpi xmlns:a14="http://schemas.microsoft.com/office/drawing/2010/main" val="0"/>
              </a:ext>
            </a:extLst>
          </a:blip>
          <a:srcRect l="1375" r="14384" b="12173"/>
          <a:stretch>
            <a:fillRect/>
          </a:stretch>
        </p:blipFill>
        <p:spPr bwMode="auto">
          <a:xfrm>
            <a:off x="5929790" y="1847839"/>
            <a:ext cx="3070225"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503313" y="1969690"/>
            <a:ext cx="5131346" cy="1698625"/>
            <a:chOff x="102687" y="1574643"/>
            <a:chExt cx="5131346" cy="1698625"/>
          </a:xfrm>
        </p:grpSpPr>
        <p:pic>
          <p:nvPicPr>
            <p:cNvPr id="4098" name="图片 1"/>
            <p:cNvPicPr>
              <a:picLocks noChangeAspect="1" noChangeArrowheads="1"/>
            </p:cNvPicPr>
            <p:nvPr/>
          </p:nvPicPr>
          <p:blipFill>
            <a:blip r:embed="rId3">
              <a:extLst>
                <a:ext uri="{28A0092B-C50C-407E-A947-70E740481C1C}">
                  <a14:useLocalDpi xmlns:a14="http://schemas.microsoft.com/office/drawing/2010/main" val="0"/>
                </a:ext>
              </a:extLst>
            </a:blip>
            <a:srcRect r="-2605"/>
            <a:stretch>
              <a:fillRect/>
            </a:stretch>
          </p:blipFill>
          <p:spPr bwMode="auto">
            <a:xfrm>
              <a:off x="102687" y="1658141"/>
              <a:ext cx="3158311" cy="1531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l="2409" t="-624"/>
            <a:stretch>
              <a:fillRect/>
            </a:stretch>
          </p:blipFill>
          <p:spPr bwMode="auto">
            <a:xfrm>
              <a:off x="3208383" y="1574643"/>
              <a:ext cx="2025650"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矩形 2"/>
          <p:cNvSpPr/>
          <p:nvPr/>
        </p:nvSpPr>
        <p:spPr>
          <a:xfrm>
            <a:off x="290596" y="983483"/>
            <a:ext cx="4948791" cy="362663"/>
          </a:xfrm>
          <a:prstGeom prst="rect">
            <a:avLst/>
          </a:prstGeom>
        </p:spPr>
        <p:txBody>
          <a:bodyPr wrap="none">
            <a:spAutoFit/>
          </a:bodyPr>
          <a:lstStyle/>
          <a:p>
            <a:pPr>
              <a:lnSpc>
                <a:spcPct val="120000"/>
              </a:lnSpc>
            </a:pPr>
            <a:r>
              <a:rPr lang="zh-CN" altLang="en-US" sz="1600" b="1" dirty="0" smtClean="0">
                <a:latin typeface="+mj-lt"/>
                <a:ea typeface="微软雅黑" panose="020B0503020204020204" pitchFamily="34" charset="-122"/>
                <a:cs typeface="Times New Roman" panose="02020603050405020304" pitchFamily="18" charset="0"/>
              </a:rPr>
              <a:t>一、学习率（</a:t>
            </a:r>
            <a:r>
              <a:rPr lang="en-US" altLang="zh-CN" sz="1600" b="1" dirty="0" smtClean="0">
                <a:latin typeface="+mj-lt"/>
                <a:ea typeface="微软雅黑" panose="020B0503020204020204" pitchFamily="34" charset="-122"/>
                <a:cs typeface="Times New Roman" panose="02020603050405020304" pitchFamily="18" charset="0"/>
              </a:rPr>
              <a:t>learning rate</a:t>
            </a:r>
            <a:r>
              <a:rPr lang="zh-CN" altLang="en-US" sz="1600" b="1" dirty="0" smtClean="0">
                <a:latin typeface="+mj-lt"/>
                <a:ea typeface="微软雅黑" panose="020B0503020204020204" pitchFamily="34" charset="-122"/>
                <a:cs typeface="Times New Roman" panose="02020603050405020304" pitchFamily="18" charset="0"/>
              </a:rPr>
              <a:t>）与迭代次数（</a:t>
            </a:r>
            <a:r>
              <a:rPr lang="en-US" altLang="zh-CN" sz="1600" b="1" dirty="0" smtClean="0">
                <a:latin typeface="+mj-lt"/>
                <a:ea typeface="微软雅黑" panose="020B0503020204020204" pitchFamily="34" charset="-122"/>
                <a:cs typeface="Times New Roman" panose="02020603050405020304" pitchFamily="18" charset="0"/>
              </a:rPr>
              <a:t>iteration</a:t>
            </a:r>
            <a:r>
              <a:rPr lang="zh-CN" altLang="en-US" sz="1600" b="1" dirty="0" smtClean="0">
                <a:latin typeface="+mj-lt"/>
                <a:ea typeface="微软雅黑" panose="020B0503020204020204" pitchFamily="34" charset="-122"/>
                <a:cs typeface="Times New Roman" panose="02020603050405020304" pitchFamily="18" charset="0"/>
              </a:rPr>
              <a:t>）</a:t>
            </a:r>
            <a:endParaRPr lang="en-US" altLang="zh-CN" sz="1600" b="1" dirty="0">
              <a:latin typeface="+mj-lt"/>
              <a:ea typeface="微软雅黑" panose="020B0503020204020204" pitchFamily="34" charset="-122"/>
              <a:cs typeface="Times New Roman" panose="02020603050405020304" pitchFamily="18" charset="0"/>
            </a:endParaRPr>
          </a:p>
        </p:txBody>
      </p:sp>
      <p:sp>
        <p:nvSpPr>
          <p:cNvPr id="4" name="矩形 3"/>
          <p:cNvSpPr/>
          <p:nvPr/>
        </p:nvSpPr>
        <p:spPr>
          <a:xfrm>
            <a:off x="855808" y="3668315"/>
            <a:ext cx="2223686" cy="276999"/>
          </a:xfrm>
          <a:prstGeom prst="rect">
            <a:avLst/>
          </a:prstGeom>
        </p:spPr>
        <p:txBody>
          <a:bodyPr wrap="none">
            <a:spAutoFit/>
          </a:bodyPr>
          <a:lstStyle/>
          <a:p>
            <a:r>
              <a:rPr lang="zh-CN" altLang="en-US" sz="1200" dirty="0">
                <a:latin typeface="+mj-lt"/>
                <a:ea typeface="微软雅黑" panose="020B0503020204020204" pitchFamily="34" charset="-122"/>
                <a:cs typeface="Times New Roman" panose="02020603050405020304" pitchFamily="18" charset="0"/>
              </a:rPr>
              <a:t>学习</a:t>
            </a:r>
            <a:r>
              <a:rPr lang="zh-CN" altLang="en-US" sz="1200" dirty="0" smtClean="0">
                <a:latin typeface="+mj-lt"/>
                <a:ea typeface="微软雅黑" panose="020B0503020204020204" pitchFamily="34" charset="-122"/>
                <a:cs typeface="Times New Roman" panose="02020603050405020304" pitchFamily="18" charset="0"/>
              </a:rPr>
              <a:t>率不同对迭代过程的影响 </a:t>
            </a:r>
            <a:endParaRPr lang="zh-CN" altLang="en-US" sz="1200" dirty="0">
              <a:latin typeface="+mj-lt"/>
            </a:endParaRPr>
          </a:p>
        </p:txBody>
      </p:sp>
      <p:sp>
        <p:nvSpPr>
          <p:cNvPr id="26" name="矩形 25"/>
          <p:cNvSpPr/>
          <p:nvPr/>
        </p:nvSpPr>
        <p:spPr>
          <a:xfrm>
            <a:off x="6682909" y="3669268"/>
            <a:ext cx="1569660" cy="276999"/>
          </a:xfrm>
          <a:prstGeom prst="rect">
            <a:avLst/>
          </a:prstGeom>
        </p:spPr>
        <p:txBody>
          <a:bodyPr wrap="none">
            <a:spAutoFit/>
          </a:bodyPr>
          <a:lstStyle/>
          <a:p>
            <a:r>
              <a:rPr lang="zh-CN" altLang="en-US" sz="1200" dirty="0" smtClean="0">
                <a:latin typeface="+mj-lt"/>
                <a:ea typeface="微软雅黑" panose="020B0503020204020204" pitchFamily="34" charset="-122"/>
                <a:cs typeface="Times New Roman" panose="02020603050405020304" pitchFamily="18" charset="0"/>
              </a:rPr>
              <a:t>神经网络拟合曲面图</a:t>
            </a:r>
            <a:endParaRPr lang="zh-CN" altLang="en-US" sz="1200" dirty="0">
              <a:latin typeface="+mj-lt"/>
            </a:endParaRPr>
          </a:p>
        </p:txBody>
      </p:sp>
      <p:sp>
        <p:nvSpPr>
          <p:cNvPr id="27" name="矩形 26"/>
          <p:cNvSpPr/>
          <p:nvPr/>
        </p:nvSpPr>
        <p:spPr>
          <a:xfrm>
            <a:off x="3738655" y="3678581"/>
            <a:ext cx="1500732" cy="276999"/>
          </a:xfrm>
          <a:prstGeom prst="rect">
            <a:avLst/>
          </a:prstGeom>
        </p:spPr>
        <p:txBody>
          <a:bodyPr wrap="none">
            <a:spAutoFit/>
          </a:bodyPr>
          <a:lstStyle/>
          <a:p>
            <a:r>
              <a:rPr lang="zh-CN" altLang="en-US" sz="1200" dirty="0" smtClean="0">
                <a:latin typeface="+mj-lt"/>
                <a:ea typeface="微软雅黑" panose="020B0503020204020204" pitchFamily="34" charset="-122"/>
                <a:cs typeface="Times New Roman" panose="02020603050405020304" pitchFamily="18" charset="0"/>
              </a:rPr>
              <a:t>神经网络</a:t>
            </a:r>
            <a:r>
              <a:rPr lang="en-US" altLang="zh-CN" sz="1200" dirty="0" smtClean="0">
                <a:latin typeface="+mj-lt"/>
                <a:ea typeface="微软雅黑" panose="020B0503020204020204" pitchFamily="34" charset="-122"/>
                <a:cs typeface="Times New Roman" panose="02020603050405020304" pitchFamily="18" charset="0"/>
              </a:rPr>
              <a:t>loss</a:t>
            </a:r>
            <a:r>
              <a:rPr lang="zh-CN" altLang="en-US" sz="1200" dirty="0" smtClean="0">
                <a:latin typeface="+mj-lt"/>
                <a:ea typeface="微软雅黑" panose="020B0503020204020204" pitchFamily="34" charset="-122"/>
                <a:cs typeface="Times New Roman" panose="02020603050405020304" pitchFamily="18" charset="0"/>
              </a:rPr>
              <a:t>曲面图</a:t>
            </a:r>
            <a:endParaRPr lang="zh-CN" altLang="en-US" sz="1200" dirty="0">
              <a:latin typeface="+mj-lt"/>
            </a:endParaRPr>
          </a:p>
        </p:txBody>
      </p:sp>
      <p:sp>
        <p:nvSpPr>
          <p:cNvPr id="8" name="矩形 7"/>
          <p:cNvSpPr/>
          <p:nvPr/>
        </p:nvSpPr>
        <p:spPr>
          <a:xfrm>
            <a:off x="407773" y="1411298"/>
            <a:ext cx="964528" cy="307777"/>
          </a:xfrm>
          <a:prstGeom prst="rect">
            <a:avLst/>
          </a:prstGeom>
        </p:spPr>
        <p:txBody>
          <a:bodyPr wrap="square">
            <a:spAutoFit/>
          </a:bodyPr>
          <a:lstStyle/>
          <a:p>
            <a:r>
              <a:rPr lang="zh-CN" altLang="en-US" sz="1400" dirty="0">
                <a:ea typeface="微软雅黑" panose="020B0503020204020204" pitchFamily="34" charset="-122"/>
                <a:cs typeface="Times New Roman" panose="02020603050405020304" pitchFamily="18" charset="0"/>
              </a:rPr>
              <a:t>学习</a:t>
            </a:r>
            <a:r>
              <a:rPr lang="zh-CN" altLang="en-US" sz="1400" dirty="0" smtClean="0">
                <a:ea typeface="微软雅黑" panose="020B0503020204020204" pitchFamily="34" charset="-122"/>
                <a:cs typeface="Times New Roman" panose="02020603050405020304" pitchFamily="18" charset="0"/>
              </a:rPr>
              <a:t>率：</a:t>
            </a:r>
            <a:endParaRPr lang="zh-CN" altLang="en-US" sz="1400" dirty="0"/>
          </a:p>
        </p:txBody>
      </p:sp>
      <p:sp>
        <p:nvSpPr>
          <p:cNvPr id="41" name="矩形 40"/>
          <p:cNvSpPr/>
          <p:nvPr/>
        </p:nvSpPr>
        <p:spPr>
          <a:xfrm>
            <a:off x="5929790" y="1466721"/>
            <a:ext cx="964528" cy="307777"/>
          </a:xfrm>
          <a:prstGeom prst="rect">
            <a:avLst/>
          </a:prstGeom>
        </p:spPr>
        <p:txBody>
          <a:bodyPr wrap="square">
            <a:spAutoFit/>
          </a:bodyPr>
          <a:lstStyle/>
          <a:p>
            <a:r>
              <a:rPr lang="zh-CN" altLang="en-US" sz="1400" dirty="0" smtClean="0">
                <a:ea typeface="微软雅黑" panose="020B0503020204020204" pitchFamily="34" charset="-122"/>
                <a:cs typeface="Times New Roman" panose="02020603050405020304" pitchFamily="18" charset="0"/>
              </a:rPr>
              <a:t>迭代次数：</a:t>
            </a:r>
            <a:endParaRPr lang="zh-CN" altLang="en-US" sz="1400" dirty="0"/>
          </a:p>
        </p:txBody>
      </p:sp>
      <p:pic>
        <p:nvPicPr>
          <p:cNvPr id="4101" name="Picture 5" descr="iteration"/>
          <p:cNvPicPr>
            <a:picLocks noChangeAspect="1" noChangeArrowheads="1"/>
          </p:cNvPicPr>
          <p:nvPr/>
        </p:nvPicPr>
        <p:blipFill rotWithShape="1">
          <a:blip r:embed="rId5">
            <a:extLst>
              <a:ext uri="{28A0092B-C50C-407E-A947-70E740481C1C}">
                <a14:useLocalDpi xmlns:a14="http://schemas.microsoft.com/office/drawing/2010/main" val="0"/>
              </a:ext>
            </a:extLst>
          </a:blip>
          <a:srcRect l="1635" t="1177" r="5056" b="-1"/>
          <a:stretch/>
        </p:blipFill>
        <p:spPr bwMode="auto">
          <a:xfrm>
            <a:off x="4219792" y="4181049"/>
            <a:ext cx="4498653" cy="221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79815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81025" y="138783"/>
            <a:ext cx="2132315" cy="430887"/>
          </a:xfrm>
          <a:prstGeom prst="rect">
            <a:avLst/>
          </a:prstGeom>
          <a:noFill/>
        </p:spPr>
        <p:txBody>
          <a:bodyPr wrap="none" rtlCol="0">
            <a:spAutoFit/>
          </a:bodyPr>
          <a:lstStyle/>
          <a:p>
            <a:r>
              <a:rPr lang="en-US" altLang="zh-CN" sz="2200" b="1" dirty="0">
                <a:solidFill>
                  <a:srgbClr val="0070C0"/>
                </a:solidFill>
                <a:latin typeface="微软雅黑" panose="020B0503020204020204" pitchFamily="34" charset="-122"/>
                <a:ea typeface="微软雅黑" panose="020B0503020204020204" pitchFamily="34" charset="-122"/>
              </a:rPr>
              <a:t>2.</a:t>
            </a:r>
            <a:r>
              <a:rPr lang="zh-CN" altLang="en-US" sz="2200" b="1" dirty="0">
                <a:solidFill>
                  <a:srgbClr val="0070C0"/>
                </a:solidFill>
                <a:latin typeface="微软雅黑" panose="020B0503020204020204" pitchFamily="34" charset="-122"/>
                <a:ea typeface="微软雅黑" panose="020B0503020204020204" pitchFamily="34" charset="-122"/>
              </a:rPr>
              <a:t>红外图像识别</a:t>
            </a:r>
          </a:p>
        </p:txBody>
      </p:sp>
      <p:sp>
        <p:nvSpPr>
          <p:cNvPr id="7" name="矩形 6"/>
          <p:cNvSpPr/>
          <p:nvPr/>
        </p:nvSpPr>
        <p:spPr>
          <a:xfrm>
            <a:off x="235220" y="571325"/>
            <a:ext cx="4335033" cy="400110"/>
          </a:xfrm>
          <a:prstGeom prst="rect">
            <a:avLst/>
          </a:prstGeom>
        </p:spPr>
        <p:txBody>
          <a:bodyPr wrap="none">
            <a:spAutoFit/>
          </a:bodyPr>
          <a:lstStyle/>
          <a:p>
            <a:r>
              <a:rPr lang="en-US" altLang="zh-CN" sz="2000" b="1" dirty="0" smtClean="0">
                <a:latin typeface="+mj-lt"/>
                <a:ea typeface="微软雅黑" panose="020B0503020204020204" pitchFamily="34" charset="-122"/>
                <a:cs typeface="Times New Roman" panose="02020603050405020304" pitchFamily="18" charset="0"/>
              </a:rPr>
              <a:t>Faster R-CNN</a:t>
            </a:r>
            <a:r>
              <a:rPr lang="zh-CN" altLang="en-US" sz="2000" b="1" dirty="0" smtClean="0">
                <a:latin typeface="+mj-lt"/>
                <a:ea typeface="微软雅黑" panose="020B0503020204020204" pitchFamily="34" charset="-122"/>
                <a:cs typeface="Times New Roman" panose="02020603050405020304" pitchFamily="18" charset="0"/>
              </a:rPr>
              <a:t>网络参数对精度的影响</a:t>
            </a:r>
            <a:endParaRPr lang="en-US" altLang="zh-CN" sz="700" dirty="0">
              <a:latin typeface="+mj-lt"/>
              <a:ea typeface="微软雅黑" panose="020B0503020204020204" pitchFamily="34" charset="-122"/>
              <a:cs typeface="Times New Roman" panose="02020603050405020304" pitchFamily="18" charset="0"/>
            </a:endParaRPr>
          </a:p>
        </p:txBody>
      </p:sp>
      <p:sp>
        <p:nvSpPr>
          <p:cNvPr id="36" name="矩形 35"/>
          <p:cNvSpPr/>
          <p:nvPr/>
        </p:nvSpPr>
        <p:spPr>
          <a:xfrm>
            <a:off x="235220" y="3371488"/>
            <a:ext cx="5070958" cy="683264"/>
          </a:xfrm>
          <a:prstGeom prst="rect">
            <a:avLst/>
          </a:prstGeom>
        </p:spPr>
        <p:txBody>
          <a:bodyPr wrap="square">
            <a:spAutoFit/>
          </a:bodyPr>
          <a:lstStyle/>
          <a:p>
            <a:pPr>
              <a:lnSpc>
                <a:spcPct val="120000"/>
              </a:lnSpc>
            </a:pPr>
            <a:r>
              <a:rPr lang="zh-CN" altLang="en-US" sz="1400" dirty="0" smtClean="0">
                <a:latin typeface="+mj-lt"/>
              </a:rPr>
              <a:t>学习率</a:t>
            </a:r>
            <a:r>
              <a:rPr lang="en-US" altLang="zh-CN" sz="1400" dirty="0" smtClean="0">
                <a:latin typeface="+mj-lt"/>
              </a:rPr>
              <a:t>0.005</a:t>
            </a:r>
            <a:r>
              <a:rPr lang="zh-CN" altLang="en-US" sz="1400" dirty="0" smtClean="0">
                <a:latin typeface="+mj-lt"/>
              </a:rPr>
              <a:t>，迭代次数为</a:t>
            </a:r>
            <a:r>
              <a:rPr lang="en-US" altLang="zh-CN" sz="1400" dirty="0" smtClean="0">
                <a:latin typeface="+mj-lt"/>
              </a:rPr>
              <a:t>2500</a:t>
            </a:r>
            <a:r>
              <a:rPr lang="zh-CN" altLang="en-US" sz="1400" dirty="0" smtClean="0">
                <a:latin typeface="+mj-lt"/>
              </a:rPr>
              <a:t>，</a:t>
            </a:r>
            <a:r>
              <a:rPr lang="en-US" altLang="zh-CN" sz="1400" dirty="0" smtClean="0">
                <a:latin typeface="+mj-lt"/>
              </a:rPr>
              <a:t>anchors</a:t>
            </a:r>
            <a:r>
              <a:rPr lang="zh-CN" altLang="en-US" sz="1400" dirty="0" smtClean="0">
                <a:latin typeface="+mj-lt"/>
              </a:rPr>
              <a:t>密度为</a:t>
            </a:r>
            <a:r>
              <a:rPr lang="en-US" altLang="zh-CN" sz="1400" dirty="0" smtClean="0">
                <a:latin typeface="+mj-lt"/>
              </a:rPr>
              <a:t>5</a:t>
            </a:r>
            <a:r>
              <a:rPr lang="zh-CN" altLang="en-US" sz="1400" dirty="0" smtClean="0">
                <a:latin typeface="+mj-lt"/>
              </a:rPr>
              <a:t>，</a:t>
            </a:r>
            <a:r>
              <a:rPr lang="en-US" altLang="zh-CN" sz="1400" dirty="0" err="1" smtClean="0">
                <a:latin typeface="+mj-lt"/>
              </a:rPr>
              <a:t>IoU</a:t>
            </a:r>
            <a:r>
              <a:rPr lang="zh-CN" altLang="en-US" sz="1400" dirty="0" smtClean="0">
                <a:latin typeface="+mj-lt"/>
              </a:rPr>
              <a:t>阈值为</a:t>
            </a:r>
            <a:r>
              <a:rPr lang="en-US" altLang="zh-CN" sz="1400" dirty="0" smtClean="0">
                <a:latin typeface="+mj-lt"/>
              </a:rPr>
              <a:t>0.4</a:t>
            </a:r>
            <a:r>
              <a:rPr lang="zh-CN" altLang="en-US" sz="1400" dirty="0" smtClean="0">
                <a:latin typeface="+mj-lt"/>
              </a:rPr>
              <a:t>，</a:t>
            </a:r>
            <a:r>
              <a:rPr lang="zh-CN" altLang="zh-CN" sz="1400" dirty="0" smtClean="0">
                <a:latin typeface="+mj-lt"/>
              </a:rPr>
              <a:t>采用</a:t>
            </a:r>
            <a:r>
              <a:rPr lang="zh-CN" altLang="zh-CN" sz="1400" dirty="0">
                <a:latin typeface="+mj-lt"/>
              </a:rPr>
              <a:t>多尺度训练，网络的检测精度可以达到</a:t>
            </a:r>
            <a:r>
              <a:rPr lang="en-US" altLang="zh-CN" b="1" dirty="0">
                <a:latin typeface="+mj-lt"/>
              </a:rPr>
              <a:t>93.2%</a:t>
            </a:r>
            <a:r>
              <a:rPr lang="zh-CN" altLang="zh-CN" sz="1400" dirty="0">
                <a:latin typeface="+mj-lt"/>
              </a:rPr>
              <a:t>。</a:t>
            </a:r>
            <a:endParaRPr lang="en-US" altLang="zh-CN" sz="600" dirty="0">
              <a:latin typeface="+mj-lt"/>
              <a:ea typeface="微软雅黑" panose="020B0503020204020204" pitchFamily="34" charset="-122"/>
              <a:cs typeface="Times New Roman" panose="02020603050405020304" pitchFamily="18" charset="0"/>
            </a:endParaRPr>
          </a:p>
        </p:txBody>
      </p:sp>
      <p:sp>
        <p:nvSpPr>
          <p:cNvPr id="3" name="矩形 2"/>
          <p:cNvSpPr/>
          <p:nvPr/>
        </p:nvSpPr>
        <p:spPr>
          <a:xfrm>
            <a:off x="268053" y="1102514"/>
            <a:ext cx="2624436" cy="387798"/>
          </a:xfrm>
          <a:prstGeom prst="rect">
            <a:avLst/>
          </a:prstGeom>
        </p:spPr>
        <p:txBody>
          <a:bodyPr wrap="none">
            <a:spAutoFit/>
          </a:bodyPr>
          <a:lstStyle/>
          <a:p>
            <a:pPr>
              <a:lnSpc>
                <a:spcPct val="120000"/>
              </a:lnSpc>
            </a:pPr>
            <a:r>
              <a:rPr lang="zh-CN" altLang="en-US" sz="1600" b="1" dirty="0">
                <a:latin typeface="+mj-lt"/>
                <a:ea typeface="微软雅黑" panose="020B0503020204020204" pitchFamily="34" charset="-122"/>
                <a:cs typeface="Times New Roman" panose="02020603050405020304" pitchFamily="18" charset="0"/>
              </a:rPr>
              <a:t>二</a:t>
            </a:r>
            <a:r>
              <a:rPr lang="zh-CN" altLang="en-US" sz="1600" b="1" dirty="0" smtClean="0">
                <a:latin typeface="+mj-lt"/>
                <a:ea typeface="微软雅黑" panose="020B0503020204020204" pitchFamily="34" charset="-122"/>
                <a:cs typeface="Times New Roman" panose="02020603050405020304" pitchFamily="18" charset="0"/>
              </a:rPr>
              <a:t>、图片尺寸与图片预处理</a:t>
            </a:r>
            <a:endParaRPr lang="en-US" altLang="zh-CN" sz="1600" b="1" dirty="0">
              <a:latin typeface="+mj-lt"/>
              <a:ea typeface="微软雅黑" panose="020B0503020204020204" pitchFamily="34" charset="-122"/>
              <a:cs typeface="Times New Roman" panose="02020603050405020304" pitchFamily="18" charset="0"/>
            </a:endParaRPr>
          </a:p>
        </p:txBody>
      </p:sp>
      <p:sp>
        <p:nvSpPr>
          <p:cNvPr id="24" name="矩形 23"/>
          <p:cNvSpPr/>
          <p:nvPr/>
        </p:nvSpPr>
        <p:spPr>
          <a:xfrm>
            <a:off x="6202355" y="3371488"/>
            <a:ext cx="2031325" cy="276999"/>
          </a:xfrm>
          <a:prstGeom prst="rect">
            <a:avLst/>
          </a:prstGeom>
        </p:spPr>
        <p:txBody>
          <a:bodyPr wrap="none">
            <a:spAutoFit/>
          </a:bodyPr>
          <a:lstStyle/>
          <a:p>
            <a:r>
              <a:rPr lang="zh-CN" altLang="en-US" sz="1200" dirty="0" smtClean="0">
                <a:latin typeface="+mj-lt"/>
                <a:ea typeface="微软雅黑" panose="020B0503020204020204" pitchFamily="34" charset="-122"/>
                <a:cs typeface="Times New Roman" panose="02020603050405020304" pitchFamily="18" charset="0"/>
              </a:rPr>
              <a:t>网络性能与图片尺寸的关系</a:t>
            </a:r>
            <a:endParaRPr lang="zh-CN" altLang="en-US" sz="1200" dirty="0">
              <a:latin typeface="+mj-lt"/>
            </a:endParaRPr>
          </a:p>
        </p:txBody>
      </p:sp>
      <p:pic>
        <p:nvPicPr>
          <p:cNvPr id="6146" name="Picture 2" descr="scale"/>
          <p:cNvPicPr>
            <a:picLocks noChangeAspect="1" noChangeArrowheads="1"/>
          </p:cNvPicPr>
          <p:nvPr/>
        </p:nvPicPr>
        <p:blipFill>
          <a:blip r:embed="rId2">
            <a:extLst>
              <a:ext uri="{28A0092B-C50C-407E-A947-70E740481C1C}">
                <a14:useLocalDpi xmlns:a14="http://schemas.microsoft.com/office/drawing/2010/main" val="0"/>
              </a:ext>
            </a:extLst>
          </a:blip>
          <a:srcRect r="1172" b="-690"/>
          <a:stretch>
            <a:fillRect/>
          </a:stretch>
        </p:blipFill>
        <p:spPr bwMode="auto">
          <a:xfrm>
            <a:off x="5551199" y="1034937"/>
            <a:ext cx="3085322" cy="231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a:xfrm>
            <a:off x="912627" y="1623004"/>
            <a:ext cx="3491115" cy="1591027"/>
            <a:chOff x="1039763" y="1329113"/>
            <a:chExt cx="3491115" cy="1591027"/>
          </a:xfrm>
        </p:grpSpPr>
        <p:sp>
          <p:nvSpPr>
            <p:cNvPr id="22" name="矩形 21"/>
            <p:cNvSpPr/>
            <p:nvPr/>
          </p:nvSpPr>
          <p:spPr>
            <a:xfrm>
              <a:off x="1039763" y="2643141"/>
              <a:ext cx="954107" cy="276999"/>
            </a:xfrm>
            <a:prstGeom prst="rect">
              <a:avLst/>
            </a:prstGeom>
          </p:spPr>
          <p:txBody>
            <a:bodyPr wrap="none">
              <a:spAutoFit/>
            </a:bodyPr>
            <a:lstStyle/>
            <a:p>
              <a:r>
                <a:rPr lang="zh-CN" altLang="en-US" sz="1200" dirty="0" smtClean="0">
                  <a:latin typeface="+mj-lt"/>
                  <a:ea typeface="微软雅黑" panose="020B0503020204020204" pitchFamily="34" charset="-122"/>
                  <a:cs typeface="Times New Roman" panose="02020603050405020304" pitchFamily="18" charset="0"/>
                </a:rPr>
                <a:t>单尺度检测</a:t>
              </a:r>
              <a:endParaRPr lang="zh-CN" altLang="en-US" sz="1200" dirty="0">
                <a:latin typeface="+mj-lt"/>
              </a:endParaRPr>
            </a:p>
          </p:txBody>
        </p:sp>
        <p:sp>
          <p:nvSpPr>
            <p:cNvPr id="23" name="矩形 22"/>
            <p:cNvSpPr/>
            <p:nvPr/>
          </p:nvSpPr>
          <p:spPr>
            <a:xfrm>
              <a:off x="3084328" y="2595157"/>
              <a:ext cx="954107" cy="276999"/>
            </a:xfrm>
            <a:prstGeom prst="rect">
              <a:avLst/>
            </a:prstGeom>
          </p:spPr>
          <p:txBody>
            <a:bodyPr wrap="none">
              <a:spAutoFit/>
            </a:bodyPr>
            <a:lstStyle/>
            <a:p>
              <a:r>
                <a:rPr lang="zh-CN" altLang="en-US" sz="1200" dirty="0" smtClean="0">
                  <a:latin typeface="+mj-lt"/>
                  <a:ea typeface="微软雅黑" panose="020B0503020204020204" pitchFamily="34" charset="-122"/>
                  <a:cs typeface="Times New Roman" panose="02020603050405020304" pitchFamily="18" charset="0"/>
                </a:rPr>
                <a:t>多尺度检测</a:t>
              </a:r>
              <a:endParaRPr lang="zh-CN" altLang="en-US" sz="1200" dirty="0">
                <a:latin typeface="+mj-lt"/>
              </a:endParaRPr>
            </a:p>
          </p:txBody>
        </p: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2631" y="1329113"/>
              <a:ext cx="634954" cy="453350"/>
            </a:xfrm>
            <a:prstGeom prst="rect">
              <a:avLst/>
            </a:prstGeom>
          </p:spPr>
        </p:pic>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2630" y="1888834"/>
              <a:ext cx="470135" cy="335674"/>
            </a:xfrm>
            <a:prstGeom prst="rect">
              <a:avLst/>
            </a:prstGeom>
          </p:spPr>
        </p:pic>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2630" y="2349173"/>
              <a:ext cx="284768" cy="203323"/>
            </a:xfrm>
            <a:prstGeom prst="rect">
              <a:avLst/>
            </a:prstGeom>
          </p:spPr>
        </p:pic>
        <p:sp>
          <p:nvSpPr>
            <p:cNvPr id="2" name="右箭头 1"/>
            <p:cNvSpPr/>
            <p:nvPr/>
          </p:nvSpPr>
          <p:spPr>
            <a:xfrm>
              <a:off x="1918140" y="1486511"/>
              <a:ext cx="160041" cy="179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右箭头 29"/>
            <p:cNvSpPr/>
            <p:nvPr/>
          </p:nvSpPr>
          <p:spPr>
            <a:xfrm>
              <a:off x="1918140" y="1947150"/>
              <a:ext cx="160041" cy="179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30"/>
            <p:cNvSpPr/>
            <p:nvPr/>
          </p:nvSpPr>
          <p:spPr>
            <a:xfrm>
              <a:off x="1913849" y="2361067"/>
              <a:ext cx="160041" cy="179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217176" y="1453749"/>
              <a:ext cx="492443" cy="276999"/>
            </a:xfrm>
            <a:prstGeom prst="rect">
              <a:avLst/>
            </a:prstGeom>
          </p:spPr>
          <p:txBody>
            <a:bodyPr wrap="none">
              <a:spAutoFit/>
            </a:bodyPr>
            <a:lstStyle/>
            <a:p>
              <a:r>
                <a:rPr lang="zh-CN" altLang="en-US" sz="1200" dirty="0">
                  <a:latin typeface="+mj-lt"/>
                </a:rPr>
                <a:t>网络</a:t>
              </a:r>
            </a:p>
          </p:txBody>
        </p:sp>
        <p:sp>
          <p:nvSpPr>
            <p:cNvPr id="34" name="矩形 33"/>
            <p:cNvSpPr/>
            <p:nvPr/>
          </p:nvSpPr>
          <p:spPr>
            <a:xfrm>
              <a:off x="2217177" y="1893746"/>
              <a:ext cx="492443" cy="276999"/>
            </a:xfrm>
            <a:prstGeom prst="rect">
              <a:avLst/>
            </a:prstGeom>
          </p:spPr>
          <p:txBody>
            <a:bodyPr wrap="none">
              <a:spAutoFit/>
            </a:bodyPr>
            <a:lstStyle/>
            <a:p>
              <a:r>
                <a:rPr lang="zh-CN" altLang="en-US" sz="1200" dirty="0">
                  <a:latin typeface="+mj-lt"/>
                </a:rPr>
                <a:t>网络</a:t>
              </a:r>
            </a:p>
          </p:txBody>
        </p:sp>
        <p:sp>
          <p:nvSpPr>
            <p:cNvPr id="37" name="矩形 36"/>
            <p:cNvSpPr/>
            <p:nvPr/>
          </p:nvSpPr>
          <p:spPr>
            <a:xfrm>
              <a:off x="2217177" y="2286156"/>
              <a:ext cx="492443" cy="276999"/>
            </a:xfrm>
            <a:prstGeom prst="rect">
              <a:avLst/>
            </a:prstGeom>
          </p:spPr>
          <p:txBody>
            <a:bodyPr wrap="none">
              <a:spAutoFit/>
            </a:bodyPr>
            <a:lstStyle/>
            <a:p>
              <a:r>
                <a:rPr lang="zh-CN" altLang="en-US" sz="1200" dirty="0">
                  <a:latin typeface="+mj-lt"/>
                </a:rPr>
                <a:t>网络</a:t>
              </a:r>
            </a:p>
          </p:txBody>
        </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72788" y="1642475"/>
              <a:ext cx="634954" cy="453350"/>
            </a:xfrm>
            <a:prstGeom prst="rect">
              <a:avLst/>
            </a:prstGeom>
          </p:spPr>
        </p:pic>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2067" y="1946227"/>
              <a:ext cx="470135" cy="335674"/>
            </a:xfrm>
            <a:prstGeom prst="rect">
              <a:avLst/>
            </a:prstGeom>
          </p:spPr>
        </p:pic>
        <p:pic>
          <p:nvPicPr>
            <p:cNvPr id="42" name="图片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18292" y="2204743"/>
              <a:ext cx="284768" cy="203323"/>
            </a:xfrm>
            <a:prstGeom prst="rect">
              <a:avLst/>
            </a:prstGeom>
          </p:spPr>
        </p:pic>
        <p:sp>
          <p:nvSpPr>
            <p:cNvPr id="43" name="右箭头 42"/>
            <p:cNvSpPr/>
            <p:nvPr/>
          </p:nvSpPr>
          <p:spPr>
            <a:xfrm>
              <a:off x="3844649" y="1898468"/>
              <a:ext cx="160041" cy="179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4038435" y="1847374"/>
              <a:ext cx="492443" cy="276999"/>
            </a:xfrm>
            <a:prstGeom prst="rect">
              <a:avLst/>
            </a:prstGeom>
          </p:spPr>
          <p:txBody>
            <a:bodyPr wrap="none">
              <a:spAutoFit/>
            </a:bodyPr>
            <a:lstStyle/>
            <a:p>
              <a:r>
                <a:rPr lang="zh-CN" altLang="en-US" sz="1200" dirty="0">
                  <a:latin typeface="+mj-lt"/>
                </a:rPr>
                <a:t>网络</a:t>
              </a:r>
            </a:p>
          </p:txBody>
        </p:sp>
      </p:grpSp>
      <p:sp>
        <p:nvSpPr>
          <p:cNvPr id="4" name="矩形 3"/>
          <p:cNvSpPr/>
          <p:nvPr/>
        </p:nvSpPr>
        <p:spPr>
          <a:xfrm>
            <a:off x="459990" y="4176848"/>
            <a:ext cx="1569660" cy="424732"/>
          </a:xfrm>
          <a:prstGeom prst="rect">
            <a:avLst/>
          </a:prstGeom>
        </p:spPr>
        <p:txBody>
          <a:bodyPr wrap="none">
            <a:spAutoFit/>
          </a:bodyPr>
          <a:lstStyle/>
          <a:p>
            <a:pPr>
              <a:lnSpc>
                <a:spcPct val="120000"/>
              </a:lnSpc>
            </a:pPr>
            <a:r>
              <a:rPr lang="zh-CN" altLang="en-US" b="1" dirty="0">
                <a:ea typeface="微软雅黑" panose="020B0503020204020204" pitchFamily="34" charset="-122"/>
                <a:cs typeface="Times New Roman" panose="02020603050405020304" pitchFamily="18" charset="0"/>
              </a:rPr>
              <a:t>图片</a:t>
            </a:r>
            <a:r>
              <a:rPr lang="zh-CN" altLang="en-US" b="1" dirty="0" smtClean="0">
                <a:ea typeface="微软雅黑" panose="020B0503020204020204" pitchFamily="34" charset="-122"/>
                <a:cs typeface="Times New Roman" panose="02020603050405020304" pitchFamily="18" charset="0"/>
              </a:rPr>
              <a:t>预处理：</a:t>
            </a:r>
            <a:endParaRPr lang="en-US" altLang="zh-CN" b="1" dirty="0">
              <a:ea typeface="微软雅黑" panose="020B0503020204020204" pitchFamily="34" charset="-122"/>
              <a:cs typeface="Times New Roman" panose="02020603050405020304" pitchFamily="18" charset="0"/>
            </a:endParaRPr>
          </a:p>
        </p:txBody>
      </p:sp>
      <p:pic>
        <p:nvPicPr>
          <p:cNvPr id="6147" name="Picture 3" descr="图像预处理"/>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249" b="44165"/>
          <a:stretch/>
        </p:blipFill>
        <p:spPr bwMode="auto">
          <a:xfrm>
            <a:off x="588310" y="4680308"/>
            <a:ext cx="3942568" cy="1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4" descr="preproces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1103" y="4180903"/>
            <a:ext cx="3970337"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矩形 44"/>
          <p:cNvSpPr/>
          <p:nvPr/>
        </p:nvSpPr>
        <p:spPr>
          <a:xfrm>
            <a:off x="5693477" y="6234153"/>
            <a:ext cx="2800767" cy="276999"/>
          </a:xfrm>
          <a:prstGeom prst="rect">
            <a:avLst/>
          </a:prstGeom>
        </p:spPr>
        <p:txBody>
          <a:bodyPr wrap="none">
            <a:spAutoFit/>
          </a:bodyPr>
          <a:lstStyle/>
          <a:p>
            <a:r>
              <a:rPr lang="zh-CN" altLang="en-US" sz="1200" dirty="0" smtClean="0">
                <a:latin typeface="+mj-lt"/>
                <a:ea typeface="微软雅黑" panose="020B0503020204020204" pitchFamily="34" charset="-122"/>
                <a:cs typeface="Times New Roman" panose="02020603050405020304" pitchFamily="18" charset="0"/>
              </a:rPr>
              <a:t>图片是否经过预处理对网络精度的影响</a:t>
            </a:r>
            <a:endParaRPr lang="zh-CN" altLang="en-US" sz="1200" dirty="0">
              <a:latin typeface="+mj-lt"/>
            </a:endParaRPr>
          </a:p>
        </p:txBody>
      </p:sp>
      <p:sp>
        <p:nvSpPr>
          <p:cNvPr id="46" name="矩形 45"/>
          <p:cNvSpPr/>
          <p:nvPr/>
        </p:nvSpPr>
        <p:spPr>
          <a:xfrm>
            <a:off x="560471" y="6067953"/>
            <a:ext cx="3356024" cy="609398"/>
          </a:xfrm>
          <a:prstGeom prst="rect">
            <a:avLst/>
          </a:prstGeom>
        </p:spPr>
        <p:txBody>
          <a:bodyPr wrap="square">
            <a:spAutoFit/>
          </a:bodyPr>
          <a:lstStyle/>
          <a:p>
            <a:pPr>
              <a:lnSpc>
                <a:spcPct val="120000"/>
              </a:lnSpc>
            </a:pPr>
            <a:r>
              <a:rPr lang="zh-CN" altLang="zh-CN" sz="1400" dirty="0"/>
              <a:t>采用传统图像检测中的图片预处理算法对神经网络识别精度的影响很</a:t>
            </a:r>
            <a:r>
              <a:rPr lang="zh-CN" altLang="zh-CN" sz="1400" dirty="0" smtClean="0"/>
              <a:t>小</a:t>
            </a:r>
            <a:r>
              <a:rPr lang="zh-CN" altLang="en-US" sz="1400" dirty="0" smtClean="0"/>
              <a:t>。</a:t>
            </a:r>
            <a:endParaRPr lang="en-US" altLang="zh-CN" sz="600" dirty="0">
              <a:latin typeface="+mj-lt"/>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005974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4479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5775129" y="1250721"/>
            <a:ext cx="3461204" cy="3939540"/>
          </a:xfrm>
          <a:prstGeom prst="rect">
            <a:avLst/>
          </a:prstGeom>
          <a:noFill/>
        </p:spPr>
        <p:txBody>
          <a:bodyPr wrap="none" rtlCol="0">
            <a:spAutoFit/>
          </a:bodyPr>
          <a:lstStyle/>
          <a:p>
            <a:r>
              <a:rPr lang="en-US" altLang="zh-CN" sz="25000" dirty="0" smtClean="0">
                <a:ln w="28575">
                  <a:solidFill>
                    <a:schemeClr val="bg1"/>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latin typeface="Franklin Gothic Demi Cond" panose="020B0706030402020204" pitchFamily="34" charset="0"/>
              </a:rPr>
              <a:t>03</a:t>
            </a:r>
            <a:endParaRPr lang="zh-CN" altLang="en-US" sz="25000" dirty="0">
              <a:ln w="28575">
                <a:solidFill>
                  <a:schemeClr val="bg1"/>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latin typeface="Franklin Gothic Demi Cond" panose="020B0706030402020204" pitchFamily="34" charset="0"/>
            </a:endParaRPr>
          </a:p>
        </p:txBody>
      </p:sp>
      <p:sp>
        <p:nvSpPr>
          <p:cNvPr id="6" name="文本框 5"/>
          <p:cNvSpPr txBox="1"/>
          <p:nvPr/>
        </p:nvSpPr>
        <p:spPr>
          <a:xfrm>
            <a:off x="1866565" y="3113543"/>
            <a:ext cx="3262432" cy="707886"/>
          </a:xfrm>
          <a:prstGeom prst="rect">
            <a:avLst/>
          </a:prstGeom>
          <a:noFill/>
        </p:spPr>
        <p:txBody>
          <a:bodyPr wrap="none" rtlCol="0">
            <a:spAutoFit/>
          </a:bodyPr>
          <a:lstStyle/>
          <a:p>
            <a:r>
              <a:rPr lang="zh-CN" altLang="en-US" sz="4000" b="1" dirty="0" smtClean="0">
                <a:solidFill>
                  <a:srgbClr val="3763B1"/>
                </a:solidFill>
                <a:latin typeface="微软雅黑" panose="020B0503020204020204" pitchFamily="34" charset="-122"/>
                <a:ea typeface="微软雅黑" panose="020B0503020204020204" pitchFamily="34" charset="-122"/>
              </a:rPr>
              <a:t>过热缺陷检测</a:t>
            </a:r>
            <a:endParaRPr lang="zh-CN" altLang="en-US" sz="4000" b="1" dirty="0">
              <a:solidFill>
                <a:srgbClr val="3763B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p:blipFill>
        <p:spPr>
          <a:xfrm>
            <a:off x="206875" y="152400"/>
            <a:ext cx="2517275" cy="679161"/>
          </a:xfrm>
          <a:prstGeom prst="rect">
            <a:avLst/>
          </a:prstGeom>
        </p:spPr>
      </p:pic>
    </p:spTree>
    <p:extLst>
      <p:ext uri="{BB962C8B-B14F-4D97-AF65-F5344CB8AC3E}">
        <p14:creationId xmlns:p14="http://schemas.microsoft.com/office/powerpoint/2010/main" val="36984193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81025" y="138783"/>
            <a:ext cx="2132315" cy="430887"/>
          </a:xfrm>
          <a:prstGeom prst="rect">
            <a:avLst/>
          </a:prstGeom>
          <a:noFill/>
        </p:spPr>
        <p:txBody>
          <a:bodyPr wrap="none" rtlCol="0">
            <a:spAutoFit/>
          </a:bodyPr>
          <a:lstStyle/>
          <a:p>
            <a:r>
              <a:rPr lang="en-US" altLang="zh-CN" sz="2200" b="1" dirty="0" smtClean="0">
                <a:solidFill>
                  <a:srgbClr val="0070C0"/>
                </a:solidFill>
                <a:latin typeface="微软雅黑" panose="020B0503020204020204" pitchFamily="34" charset="-122"/>
                <a:ea typeface="微软雅黑" panose="020B0503020204020204" pitchFamily="34" charset="-122"/>
              </a:rPr>
              <a:t>3.</a:t>
            </a:r>
            <a:r>
              <a:rPr lang="zh-CN" altLang="en-US" sz="2200" b="1" dirty="0" smtClean="0">
                <a:solidFill>
                  <a:srgbClr val="0070C0"/>
                </a:solidFill>
                <a:latin typeface="微软雅黑" panose="020B0503020204020204" pitchFamily="34" charset="-122"/>
                <a:ea typeface="微软雅黑" panose="020B0503020204020204" pitchFamily="34" charset="-122"/>
              </a:rPr>
              <a:t>过热缺陷检测</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7" name="矩形 6"/>
          <p:cNvSpPr/>
          <p:nvPr/>
        </p:nvSpPr>
        <p:spPr>
          <a:xfrm>
            <a:off x="235220" y="639517"/>
            <a:ext cx="3539752" cy="400110"/>
          </a:xfrm>
          <a:prstGeom prst="rect">
            <a:avLst/>
          </a:prstGeom>
        </p:spPr>
        <p:txBody>
          <a:bodyPr wrap="none">
            <a:spAutoFit/>
          </a:bodyPr>
          <a:lstStyle/>
          <a:p>
            <a:r>
              <a:rPr lang="zh-CN" altLang="zh-CN" sz="2000" b="1" dirty="0"/>
              <a:t>红外图像中设备的热缺陷定位</a:t>
            </a:r>
            <a:endParaRPr lang="en-US" altLang="zh-CN" sz="700" dirty="0">
              <a:latin typeface="+mj-lt"/>
              <a:ea typeface="微软雅黑" panose="020B0503020204020204" pitchFamily="34" charset="-122"/>
              <a:cs typeface="Times New Roman" panose="02020603050405020304" pitchFamily="18" charset="0"/>
            </a:endParaRPr>
          </a:p>
        </p:txBody>
      </p:sp>
      <p:sp>
        <p:nvSpPr>
          <p:cNvPr id="36" name="矩形 35"/>
          <p:cNvSpPr/>
          <p:nvPr/>
        </p:nvSpPr>
        <p:spPr>
          <a:xfrm>
            <a:off x="1373707" y="3538401"/>
            <a:ext cx="6202327" cy="350865"/>
          </a:xfrm>
          <a:prstGeom prst="rect">
            <a:avLst/>
          </a:prstGeom>
        </p:spPr>
        <p:txBody>
          <a:bodyPr wrap="square">
            <a:spAutoFit/>
          </a:bodyPr>
          <a:lstStyle/>
          <a:p>
            <a:pPr>
              <a:lnSpc>
                <a:spcPct val="120000"/>
              </a:lnSpc>
            </a:pPr>
            <a:r>
              <a:rPr lang="zh-CN" altLang="en-US" sz="1400" dirty="0" smtClean="0">
                <a:latin typeface="+mj-lt"/>
              </a:rPr>
              <a:t>直接查找像素极大值点，即温度最高点得到的定位结果为</a:t>
            </a:r>
            <a:r>
              <a:rPr lang="en-US" altLang="zh-CN" sz="1400" dirty="0" smtClean="0">
                <a:latin typeface="+mj-lt"/>
              </a:rPr>
              <a:t>78.8%</a:t>
            </a:r>
            <a:endParaRPr lang="en-US" altLang="zh-CN" sz="600" dirty="0">
              <a:latin typeface="+mj-lt"/>
              <a:ea typeface="微软雅黑" panose="020B0503020204020204" pitchFamily="34" charset="-122"/>
              <a:cs typeface="Times New Roman" panose="02020603050405020304" pitchFamily="18" charset="0"/>
            </a:endParaRPr>
          </a:p>
        </p:txBody>
      </p:sp>
      <p:sp>
        <p:nvSpPr>
          <p:cNvPr id="15" name="矩形 14"/>
          <p:cNvSpPr/>
          <p:nvPr/>
        </p:nvSpPr>
        <p:spPr>
          <a:xfrm>
            <a:off x="3232" y="1960731"/>
            <a:ext cx="924779" cy="646331"/>
          </a:xfrm>
          <a:prstGeom prst="rect">
            <a:avLst/>
          </a:prstGeom>
        </p:spPr>
        <p:txBody>
          <a:bodyPr wrap="square">
            <a:spAutoFit/>
          </a:bodyPr>
          <a:lstStyle/>
          <a:p>
            <a:r>
              <a:rPr lang="en-US" altLang="zh-CN" dirty="0" smtClean="0">
                <a:latin typeface="+mj-lt"/>
              </a:rPr>
              <a:t>Faster R-CNN</a:t>
            </a:r>
            <a:endParaRPr lang="en-US" altLang="zh-CN" sz="600" dirty="0">
              <a:latin typeface="+mj-lt"/>
              <a:ea typeface="微软雅黑" panose="020B0503020204020204" pitchFamily="34" charset="-122"/>
              <a:cs typeface="Times New Roman" panose="02020603050405020304" pitchFamily="18" charset="0"/>
            </a:endParaRPr>
          </a:p>
        </p:txBody>
      </p:sp>
      <p:sp>
        <p:nvSpPr>
          <p:cNvPr id="2" name="右箭头 1"/>
          <p:cNvSpPr/>
          <p:nvPr/>
        </p:nvSpPr>
        <p:spPr>
          <a:xfrm>
            <a:off x="806385" y="2014194"/>
            <a:ext cx="243252" cy="369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143828" y="1109474"/>
            <a:ext cx="4549649" cy="2188110"/>
            <a:chOff x="1345058" y="1252685"/>
            <a:chExt cx="4549649" cy="2188110"/>
          </a:xfrm>
        </p:grpSpPr>
        <p:pic>
          <p:nvPicPr>
            <p:cNvPr id="7170" name="Picture 2" descr="3h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5058" y="1648599"/>
              <a:ext cx="2996701" cy="510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4" descr="2h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6485" y="2375583"/>
              <a:ext cx="3622675"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345058" y="1252685"/>
              <a:ext cx="954107" cy="276999"/>
            </a:xfrm>
            <a:prstGeom prst="rect">
              <a:avLst/>
            </a:prstGeom>
          </p:spPr>
          <p:txBody>
            <a:bodyPr wrap="none">
              <a:spAutoFit/>
            </a:bodyPr>
            <a:lstStyle/>
            <a:p>
              <a:r>
                <a:rPr lang="zh-CN" altLang="en-US" sz="1200" dirty="0" smtClean="0"/>
                <a:t>放电间隙：</a:t>
              </a:r>
              <a:endParaRPr lang="zh-CN" altLang="en-US" sz="1200" dirty="0"/>
            </a:p>
          </p:txBody>
        </p:sp>
        <p:sp>
          <p:nvSpPr>
            <p:cNvPr id="18" name="矩形 17"/>
            <p:cNvSpPr/>
            <p:nvPr/>
          </p:nvSpPr>
          <p:spPr>
            <a:xfrm>
              <a:off x="5094488" y="1335267"/>
              <a:ext cx="800219" cy="276999"/>
            </a:xfrm>
            <a:prstGeom prst="rect">
              <a:avLst/>
            </a:prstGeom>
          </p:spPr>
          <p:txBody>
            <a:bodyPr wrap="none">
              <a:spAutoFit/>
            </a:bodyPr>
            <a:lstStyle/>
            <a:p>
              <a:r>
                <a:rPr lang="zh-CN" altLang="en-US" sz="1200" dirty="0" smtClean="0"/>
                <a:t>绝缘子：</a:t>
              </a:r>
              <a:endParaRPr lang="zh-CN" altLang="en-US" sz="1200" dirty="0"/>
            </a:p>
          </p:txBody>
        </p:sp>
        <p:sp>
          <p:nvSpPr>
            <p:cNvPr id="19" name="矩形 18"/>
            <p:cNvSpPr/>
            <p:nvPr/>
          </p:nvSpPr>
          <p:spPr>
            <a:xfrm>
              <a:off x="1373707" y="2103942"/>
              <a:ext cx="800219" cy="276999"/>
            </a:xfrm>
            <a:prstGeom prst="rect">
              <a:avLst/>
            </a:prstGeom>
          </p:spPr>
          <p:txBody>
            <a:bodyPr wrap="none">
              <a:spAutoFit/>
            </a:bodyPr>
            <a:lstStyle/>
            <a:p>
              <a:r>
                <a:rPr lang="zh-CN" altLang="en-US" sz="1200" dirty="0"/>
                <a:t>引流</a:t>
              </a:r>
              <a:r>
                <a:rPr lang="zh-CN" altLang="en-US" sz="1200" dirty="0" smtClean="0"/>
                <a:t>板：</a:t>
              </a:r>
              <a:endParaRPr lang="zh-CN" altLang="en-US" sz="1200" dirty="0"/>
            </a:p>
          </p:txBody>
        </p:sp>
      </p:grpSp>
      <p:sp>
        <p:nvSpPr>
          <p:cNvPr id="4" name="Rectangle 2"/>
          <p:cNvSpPr>
            <a:spLocks noChangeArrowheads="1"/>
          </p:cNvSpPr>
          <p:nvPr/>
        </p:nvSpPr>
        <p:spPr bwMode="auto">
          <a:xfrm>
            <a:off x="6094037" y="1708274"/>
            <a:ext cx="165982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049"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4670" y="1593699"/>
            <a:ext cx="4195011" cy="1358875"/>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p:cNvSpPr/>
          <p:nvPr/>
        </p:nvSpPr>
        <p:spPr>
          <a:xfrm>
            <a:off x="235220" y="4083291"/>
            <a:ext cx="3021981" cy="369332"/>
          </a:xfrm>
          <a:prstGeom prst="rect">
            <a:avLst/>
          </a:prstGeom>
        </p:spPr>
        <p:txBody>
          <a:bodyPr wrap="none">
            <a:spAutoFit/>
          </a:bodyPr>
          <a:lstStyle/>
          <a:p>
            <a:r>
              <a:rPr lang="en-US" altLang="zh-CN" b="1" dirty="0" smtClean="0">
                <a:latin typeface="+mj-lt"/>
              </a:rPr>
              <a:t>NMS</a:t>
            </a:r>
            <a:r>
              <a:rPr lang="zh-CN" altLang="en-US" b="1" dirty="0" smtClean="0">
                <a:latin typeface="+mj-lt"/>
              </a:rPr>
              <a:t>算法检测间断热缺陷点</a:t>
            </a:r>
            <a:endParaRPr lang="en-US" altLang="zh-CN" sz="600" dirty="0">
              <a:latin typeface="+mj-lt"/>
              <a:ea typeface="微软雅黑" panose="020B0503020204020204" pitchFamily="34" charset="-122"/>
              <a:cs typeface="Times New Roman" panose="02020603050405020304" pitchFamily="18" charset="0"/>
            </a:endParaRPr>
          </a:p>
        </p:txBody>
      </p:sp>
      <p:pic>
        <p:nvPicPr>
          <p:cNvPr id="27" name="图片 49" descr="C:\Users\Administrator\Desktop\新建文件夹\report\第三次报告图\nms_conclusi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0881" y="4537283"/>
            <a:ext cx="2579119" cy="1533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7066" y="4777173"/>
            <a:ext cx="2994025" cy="1179513"/>
          </a:xfrm>
          <a:prstGeom prst="rect">
            <a:avLst/>
          </a:prstGeom>
          <a:noFill/>
          <a:extLst>
            <a:ext uri="{909E8E84-426E-40DD-AFC4-6F175D3DCCD1}">
              <a14:hiddenFill xmlns:a14="http://schemas.microsoft.com/office/drawing/2010/main">
                <a:solidFill>
                  <a:srgbClr val="FFFFFF"/>
                </a:solidFill>
              </a14:hiddenFill>
            </a:ext>
          </a:extLst>
        </p:spPr>
      </p:pic>
      <p:sp>
        <p:nvSpPr>
          <p:cNvPr id="30" name="右箭头 29"/>
          <p:cNvSpPr/>
          <p:nvPr/>
        </p:nvSpPr>
        <p:spPr>
          <a:xfrm>
            <a:off x="4229618" y="5132957"/>
            <a:ext cx="302321" cy="342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430775" y="6152491"/>
            <a:ext cx="6202327" cy="326180"/>
          </a:xfrm>
          <a:prstGeom prst="rect">
            <a:avLst/>
          </a:prstGeom>
        </p:spPr>
        <p:txBody>
          <a:bodyPr wrap="square">
            <a:spAutoFit/>
          </a:bodyPr>
          <a:lstStyle/>
          <a:p>
            <a:pPr>
              <a:lnSpc>
                <a:spcPct val="120000"/>
              </a:lnSpc>
            </a:pPr>
            <a:r>
              <a:rPr lang="zh-CN" altLang="zh-CN" sz="1400" dirty="0">
                <a:latin typeface="+mj-lt"/>
              </a:rPr>
              <a:t>采用</a:t>
            </a:r>
            <a:r>
              <a:rPr lang="en-US" altLang="zh-CN" sz="1400" dirty="0">
                <a:latin typeface="+mj-lt"/>
              </a:rPr>
              <a:t>NMS</a:t>
            </a:r>
            <a:r>
              <a:rPr lang="zh-CN" altLang="zh-CN" sz="1400" dirty="0">
                <a:latin typeface="+mj-lt"/>
              </a:rPr>
              <a:t>思想可以对间断的极值点进行定位</a:t>
            </a:r>
            <a:endParaRPr lang="en-US" altLang="zh-CN" sz="600" dirty="0">
              <a:latin typeface="+mj-lt"/>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980549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4479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黑体"/>
              <a:ea typeface="黑体"/>
              <a:cs typeface="+mn-cs"/>
            </a:endParaRPr>
          </a:p>
        </p:txBody>
      </p:sp>
      <p:sp>
        <p:nvSpPr>
          <p:cNvPr id="4" name="文本框 3"/>
          <p:cNvSpPr txBox="1"/>
          <p:nvPr/>
        </p:nvSpPr>
        <p:spPr>
          <a:xfrm>
            <a:off x="5775129" y="1250721"/>
            <a:ext cx="3461204" cy="39395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0" b="0" i="0" u="none" strike="noStrike" kern="1200" cap="none" spc="0" normalizeH="0" baseline="0" noProof="0" dirty="0" smtClean="0">
                <a:ln w="28575">
                  <a:solidFill>
                    <a:prstClr val="white"/>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effectLst/>
                <a:uLnTx/>
                <a:uFillTx/>
                <a:latin typeface="Franklin Gothic Demi Cond" panose="020B0706030402020204" pitchFamily="34" charset="0"/>
                <a:ea typeface="黑体"/>
                <a:cs typeface="+mn-cs"/>
              </a:rPr>
              <a:t>04</a:t>
            </a:r>
            <a:endParaRPr kumimoji="0" lang="zh-CN" altLang="en-US" sz="25000" b="0" i="0" u="none" strike="noStrike" kern="1200" cap="none" spc="0" normalizeH="0" baseline="0" noProof="0" dirty="0">
              <a:ln w="28575">
                <a:solidFill>
                  <a:prstClr val="white"/>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effectLst/>
              <a:uLnTx/>
              <a:uFillTx/>
              <a:latin typeface="Franklin Gothic Demi Cond" panose="020B0706030402020204" pitchFamily="34" charset="0"/>
              <a:ea typeface="黑体"/>
              <a:cs typeface="+mn-cs"/>
            </a:endParaRPr>
          </a:p>
        </p:txBody>
      </p:sp>
      <p:sp>
        <p:nvSpPr>
          <p:cNvPr id="6" name="文本框 5"/>
          <p:cNvSpPr txBox="1"/>
          <p:nvPr/>
        </p:nvSpPr>
        <p:spPr>
          <a:xfrm>
            <a:off x="2125182" y="3113543"/>
            <a:ext cx="274947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smtClean="0">
                <a:ln>
                  <a:noFill/>
                </a:ln>
                <a:solidFill>
                  <a:srgbClr val="3763B1"/>
                </a:solidFill>
                <a:effectLst/>
                <a:uLnTx/>
                <a:uFillTx/>
                <a:latin typeface="微软雅黑" panose="020B0503020204020204" pitchFamily="34" charset="-122"/>
                <a:ea typeface="微软雅黑" panose="020B0503020204020204" pitchFamily="34" charset="-122"/>
                <a:cs typeface="+mn-cs"/>
              </a:rPr>
              <a:t>结论与展望</a:t>
            </a:r>
            <a:endParaRPr kumimoji="0" lang="zh-CN" altLang="en-US" sz="4000" b="1" i="0" u="none" strike="noStrike" kern="1200" cap="none" spc="0" normalizeH="0" baseline="0" noProof="0" dirty="0">
              <a:ln>
                <a:noFill/>
              </a:ln>
              <a:solidFill>
                <a:srgbClr val="3763B1"/>
              </a:solidFill>
              <a:effectLst/>
              <a:uLnTx/>
              <a:uFillTx/>
              <a:latin typeface="微软雅黑" panose="020B0503020204020204" pitchFamily="34" charset="-122"/>
              <a:ea typeface="微软雅黑" panose="020B0503020204020204" pitchFamily="34" charset="-122"/>
              <a:cs typeface="+mn-cs"/>
            </a:endParaRPr>
          </a:p>
        </p:txBody>
      </p:sp>
      <p:pic>
        <p:nvPicPr>
          <p:cNvPr id="7" name="图片 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p:blipFill>
        <p:spPr>
          <a:xfrm>
            <a:off x="206875" y="152400"/>
            <a:ext cx="2517275" cy="679161"/>
          </a:xfrm>
          <a:prstGeom prst="rect">
            <a:avLst/>
          </a:prstGeom>
        </p:spPr>
      </p:pic>
    </p:spTree>
    <p:extLst>
      <p:ext uri="{BB962C8B-B14F-4D97-AF65-F5344CB8AC3E}">
        <p14:creationId xmlns:p14="http://schemas.microsoft.com/office/powerpoint/2010/main" val="20217196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81025" y="138783"/>
            <a:ext cx="1850186" cy="430887"/>
          </a:xfrm>
          <a:prstGeom prst="rect">
            <a:avLst/>
          </a:prstGeom>
          <a:noFill/>
        </p:spPr>
        <p:txBody>
          <a:bodyPr wrap="none" rtlCol="0">
            <a:spAutoFit/>
          </a:bodyPr>
          <a:lstStyle/>
          <a:p>
            <a:r>
              <a:rPr lang="en-US" altLang="zh-CN" sz="2200" b="1" dirty="0">
                <a:solidFill>
                  <a:srgbClr val="0070C0"/>
                </a:solidFill>
                <a:latin typeface="微软雅黑" panose="020B0503020204020204" pitchFamily="34" charset="-122"/>
                <a:ea typeface="微软雅黑" panose="020B0503020204020204" pitchFamily="34" charset="-122"/>
              </a:rPr>
              <a:t>4</a:t>
            </a:r>
            <a:r>
              <a:rPr lang="en-US" altLang="zh-CN" sz="2200" b="1" dirty="0" smtClean="0">
                <a:solidFill>
                  <a:srgbClr val="0070C0"/>
                </a:solidFill>
                <a:latin typeface="微软雅黑" panose="020B0503020204020204" pitchFamily="34" charset="-122"/>
                <a:ea typeface="微软雅黑" panose="020B0503020204020204" pitchFamily="34" charset="-122"/>
              </a:rPr>
              <a:t>.</a:t>
            </a:r>
            <a:r>
              <a:rPr lang="zh-CN" altLang="en-US" sz="2200" b="1" dirty="0" smtClean="0">
                <a:solidFill>
                  <a:srgbClr val="0070C0"/>
                </a:solidFill>
                <a:latin typeface="微软雅黑" panose="020B0503020204020204" pitchFamily="34" charset="-122"/>
                <a:ea typeface="微软雅黑" panose="020B0503020204020204" pitchFamily="34" charset="-122"/>
              </a:rPr>
              <a:t>结论与展望</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924106" y="1029716"/>
            <a:ext cx="7466764" cy="3748719"/>
          </a:xfrm>
          <a:prstGeom prst="rect">
            <a:avLst/>
          </a:prstGeom>
        </p:spPr>
        <p:txBody>
          <a:bodyPr wrap="square">
            <a:spAutoFit/>
          </a:bodyPr>
          <a:lstStyle/>
          <a:p>
            <a:pPr>
              <a:lnSpc>
                <a:spcPct val="120000"/>
              </a:lnSpc>
            </a:pPr>
            <a:r>
              <a:rPr lang="en-US" altLang="zh-CN" dirty="0">
                <a:latin typeface="+mj-lt"/>
              </a:rPr>
              <a:t>1</a:t>
            </a:r>
            <a:r>
              <a:rPr lang="zh-CN" altLang="zh-CN" dirty="0" smtClean="0">
                <a:latin typeface="+mj-lt"/>
              </a:rPr>
              <a:t>、</a:t>
            </a:r>
            <a:r>
              <a:rPr lang="zh-CN" altLang="en-US" dirty="0" smtClean="0"/>
              <a:t>为</a:t>
            </a:r>
            <a:r>
              <a:rPr lang="zh-CN" altLang="zh-CN" dirty="0" smtClean="0"/>
              <a:t>实现</a:t>
            </a:r>
            <a:r>
              <a:rPr lang="zh-CN" altLang="zh-CN" dirty="0"/>
              <a:t>红外图像中引流板、绝缘子、放电间隙的</a:t>
            </a:r>
            <a:r>
              <a:rPr lang="zh-CN" altLang="zh-CN" dirty="0" smtClean="0"/>
              <a:t>定位</a:t>
            </a:r>
            <a:r>
              <a:rPr lang="zh-CN" altLang="en-US" dirty="0" smtClean="0"/>
              <a:t>，本文</a:t>
            </a:r>
            <a:r>
              <a:rPr lang="zh-CN" altLang="zh-CN" dirty="0" smtClean="0">
                <a:latin typeface="+mj-lt"/>
              </a:rPr>
              <a:t>调节</a:t>
            </a:r>
            <a:r>
              <a:rPr lang="en-US" altLang="zh-CN" dirty="0">
                <a:latin typeface="+mj-lt"/>
              </a:rPr>
              <a:t>Faster R-CNN</a:t>
            </a:r>
            <a:r>
              <a:rPr lang="zh-CN" altLang="zh-CN" dirty="0">
                <a:latin typeface="+mj-lt"/>
              </a:rPr>
              <a:t>学习率和迭代次数，得到选取学习率为</a:t>
            </a:r>
            <a:r>
              <a:rPr lang="en-US" altLang="zh-CN" dirty="0">
                <a:latin typeface="+mj-lt"/>
              </a:rPr>
              <a:t>0.005</a:t>
            </a:r>
            <a:r>
              <a:rPr lang="zh-CN" altLang="zh-CN" dirty="0">
                <a:latin typeface="+mj-lt"/>
              </a:rPr>
              <a:t>，迭代次数为</a:t>
            </a:r>
            <a:r>
              <a:rPr lang="en-US" altLang="zh-CN" dirty="0">
                <a:latin typeface="+mj-lt"/>
              </a:rPr>
              <a:t>2500</a:t>
            </a:r>
            <a:r>
              <a:rPr lang="zh-CN" altLang="zh-CN" dirty="0">
                <a:latin typeface="+mj-lt"/>
              </a:rPr>
              <a:t>时，网络精度最高，为</a:t>
            </a:r>
            <a:r>
              <a:rPr lang="en-US" altLang="zh-CN" dirty="0">
                <a:latin typeface="+mj-lt"/>
              </a:rPr>
              <a:t>90.6%</a:t>
            </a:r>
            <a:r>
              <a:rPr lang="zh-CN" altLang="zh-CN" dirty="0">
                <a:latin typeface="+mj-lt"/>
              </a:rPr>
              <a:t>。</a:t>
            </a:r>
            <a:endParaRPr lang="en-US" altLang="zh-CN" dirty="0" smtClean="0">
              <a:latin typeface="+mj-lt"/>
            </a:endParaRPr>
          </a:p>
          <a:p>
            <a:pPr>
              <a:lnSpc>
                <a:spcPct val="120000"/>
              </a:lnSpc>
            </a:pPr>
            <a:endParaRPr lang="zh-CN" altLang="zh-CN" dirty="0">
              <a:latin typeface="+mj-lt"/>
            </a:endParaRPr>
          </a:p>
          <a:p>
            <a:pPr>
              <a:lnSpc>
                <a:spcPct val="120000"/>
              </a:lnSpc>
            </a:pPr>
            <a:r>
              <a:rPr lang="en-US" altLang="zh-CN" dirty="0">
                <a:latin typeface="+mj-lt"/>
              </a:rPr>
              <a:t>2</a:t>
            </a:r>
            <a:r>
              <a:rPr lang="zh-CN" altLang="zh-CN" dirty="0" smtClean="0">
                <a:latin typeface="+mj-lt"/>
              </a:rPr>
              <a:t>、</a:t>
            </a:r>
            <a:r>
              <a:rPr lang="zh-CN" altLang="en-US" dirty="0" smtClean="0">
                <a:latin typeface="+mj-lt"/>
              </a:rPr>
              <a:t>采用</a:t>
            </a:r>
            <a:r>
              <a:rPr lang="zh-CN" altLang="en-US" dirty="0">
                <a:latin typeface="+mj-lt"/>
              </a:rPr>
              <a:t>多尺度检测训练网络得到的网络精度较高，最高可达</a:t>
            </a:r>
            <a:r>
              <a:rPr lang="en-US" altLang="zh-CN" dirty="0">
                <a:latin typeface="+mj-lt"/>
              </a:rPr>
              <a:t>93.2</a:t>
            </a:r>
            <a:r>
              <a:rPr lang="en-US" altLang="zh-CN" dirty="0" smtClean="0">
                <a:latin typeface="+mj-lt"/>
              </a:rPr>
              <a:t>%</a:t>
            </a:r>
            <a:r>
              <a:rPr lang="zh-CN" altLang="en-US" dirty="0" smtClean="0">
                <a:latin typeface="+mj-lt"/>
              </a:rPr>
              <a:t>；同时，使用传统的</a:t>
            </a:r>
            <a:r>
              <a:rPr lang="zh-CN" altLang="en-US" dirty="0">
                <a:latin typeface="+mj-lt"/>
              </a:rPr>
              <a:t>图片预处理算法来平滑图像噪声并不能提高神经网络的定位精度。因此神经网络的训练不需要对红外图像进行特殊的预处理</a:t>
            </a:r>
            <a:r>
              <a:rPr lang="zh-CN" altLang="en-US" dirty="0" smtClean="0">
                <a:latin typeface="+mj-lt"/>
              </a:rPr>
              <a:t>。</a:t>
            </a:r>
            <a:endParaRPr lang="en-US" altLang="zh-CN" dirty="0" smtClean="0">
              <a:latin typeface="+mj-lt"/>
            </a:endParaRPr>
          </a:p>
          <a:p>
            <a:pPr>
              <a:lnSpc>
                <a:spcPct val="120000"/>
              </a:lnSpc>
            </a:pPr>
            <a:endParaRPr lang="zh-CN" altLang="zh-CN" dirty="0">
              <a:latin typeface="+mj-lt"/>
            </a:endParaRPr>
          </a:p>
          <a:p>
            <a:pPr>
              <a:lnSpc>
                <a:spcPct val="120000"/>
              </a:lnSpc>
            </a:pPr>
            <a:r>
              <a:rPr lang="en-US" altLang="zh-CN" dirty="0">
                <a:latin typeface="+mj-lt"/>
              </a:rPr>
              <a:t>3</a:t>
            </a:r>
            <a:r>
              <a:rPr lang="zh-CN" altLang="zh-CN" dirty="0" smtClean="0">
                <a:latin typeface="+mj-lt"/>
              </a:rPr>
              <a:t>、</a:t>
            </a:r>
            <a:r>
              <a:rPr lang="zh-CN" altLang="en-US" dirty="0">
                <a:latin typeface="+mj-lt"/>
              </a:rPr>
              <a:t>为检测部件上的过热缺陷点，本文将</a:t>
            </a:r>
            <a:r>
              <a:rPr lang="en-US" altLang="zh-CN" dirty="0">
                <a:latin typeface="+mj-lt"/>
              </a:rPr>
              <a:t>Faster R-CNN</a:t>
            </a:r>
            <a:r>
              <a:rPr lang="zh-CN" altLang="en-US" dirty="0">
                <a:latin typeface="+mj-lt"/>
              </a:rPr>
              <a:t>定位到的部件图像提取出来，检测像素极大值点，精度可达</a:t>
            </a:r>
            <a:r>
              <a:rPr lang="en-US" altLang="zh-CN" dirty="0">
                <a:latin typeface="+mj-lt"/>
              </a:rPr>
              <a:t>78.8%</a:t>
            </a:r>
            <a:r>
              <a:rPr lang="zh-CN" altLang="en-US" dirty="0">
                <a:latin typeface="+mj-lt"/>
              </a:rPr>
              <a:t>，采用</a:t>
            </a:r>
            <a:r>
              <a:rPr lang="en-US" altLang="zh-CN" dirty="0">
                <a:latin typeface="+mj-lt"/>
              </a:rPr>
              <a:t>NMS</a:t>
            </a:r>
            <a:r>
              <a:rPr lang="zh-CN" altLang="en-US" dirty="0">
                <a:latin typeface="+mj-lt"/>
              </a:rPr>
              <a:t>算法可以检测到绝缘子中的多个间断的过热</a:t>
            </a:r>
            <a:r>
              <a:rPr lang="zh-CN" altLang="en-US" dirty="0" smtClean="0">
                <a:latin typeface="+mj-lt"/>
              </a:rPr>
              <a:t>点。</a:t>
            </a:r>
            <a:endParaRPr lang="zh-CN" altLang="zh-CN" dirty="0">
              <a:latin typeface="+mj-lt"/>
            </a:endParaRPr>
          </a:p>
        </p:txBody>
      </p:sp>
      <p:sp>
        <p:nvSpPr>
          <p:cNvPr id="8" name="Rectangle 10"/>
          <p:cNvSpPr>
            <a:spLocks noChangeArrowheads="1"/>
          </p:cNvSpPr>
          <p:nvPr/>
        </p:nvSpPr>
        <p:spPr bwMode="auto">
          <a:xfrm>
            <a:off x="6006781" y="554247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280488" y="595020"/>
            <a:ext cx="1475084" cy="400110"/>
          </a:xfrm>
          <a:prstGeom prst="rect">
            <a:avLst/>
          </a:prstGeom>
        </p:spPr>
        <p:txBody>
          <a:bodyPr wrap="none">
            <a:spAutoFit/>
          </a:bodyPr>
          <a:lstStyle/>
          <a:p>
            <a:r>
              <a:rPr lang="zh-CN" altLang="en-US" sz="2000" b="1" dirty="0" smtClean="0">
                <a:latin typeface="+mj-lt"/>
              </a:rPr>
              <a:t>本文结论：</a:t>
            </a:r>
            <a:endParaRPr lang="en-US" altLang="zh-CN" sz="700" dirty="0">
              <a:latin typeface="+mj-lt"/>
              <a:ea typeface="微软雅黑" panose="020B0503020204020204" pitchFamily="34" charset="-122"/>
              <a:cs typeface="Times New Roman" panose="02020603050405020304" pitchFamily="18" charset="0"/>
            </a:endParaRPr>
          </a:p>
        </p:txBody>
      </p:sp>
      <p:sp>
        <p:nvSpPr>
          <p:cNvPr id="7" name="矩形 6"/>
          <p:cNvSpPr/>
          <p:nvPr/>
        </p:nvSpPr>
        <p:spPr>
          <a:xfrm>
            <a:off x="280488" y="5269318"/>
            <a:ext cx="958917" cy="400110"/>
          </a:xfrm>
          <a:prstGeom prst="rect">
            <a:avLst/>
          </a:prstGeom>
        </p:spPr>
        <p:txBody>
          <a:bodyPr wrap="none">
            <a:spAutoFit/>
          </a:bodyPr>
          <a:lstStyle/>
          <a:p>
            <a:r>
              <a:rPr lang="zh-CN" altLang="en-US" sz="2000" b="1" dirty="0" smtClean="0">
                <a:latin typeface="+mj-lt"/>
              </a:rPr>
              <a:t>展望：</a:t>
            </a:r>
            <a:endParaRPr lang="en-US" altLang="zh-CN" sz="700" dirty="0">
              <a:latin typeface="+mj-lt"/>
              <a:ea typeface="微软雅黑" panose="020B0503020204020204" pitchFamily="34" charset="-122"/>
              <a:cs typeface="Times New Roman" panose="02020603050405020304" pitchFamily="18" charset="0"/>
            </a:endParaRPr>
          </a:p>
        </p:txBody>
      </p:sp>
      <p:sp>
        <p:nvSpPr>
          <p:cNvPr id="2" name="矩形 1"/>
          <p:cNvSpPr/>
          <p:nvPr/>
        </p:nvSpPr>
        <p:spPr>
          <a:xfrm>
            <a:off x="370391" y="5808368"/>
            <a:ext cx="4572000" cy="369332"/>
          </a:xfrm>
          <a:prstGeom prst="rect">
            <a:avLst/>
          </a:prstGeom>
        </p:spPr>
        <p:txBody>
          <a:bodyPr>
            <a:spAutoFit/>
          </a:bodyPr>
          <a:lstStyle/>
          <a:p>
            <a:r>
              <a:rPr lang="zh-CN" altLang="en-US" dirty="0" smtClean="0">
                <a:latin typeface="+mj-lt"/>
              </a:rPr>
              <a:t>图像背景干扰</a:t>
            </a:r>
            <a:r>
              <a:rPr lang="en-US" altLang="zh-CN" dirty="0" smtClean="0">
                <a:latin typeface="+mj-lt"/>
              </a:rPr>
              <a:t>: Mask R-CNN; WISE training.</a:t>
            </a:r>
            <a:endParaRPr lang="zh-CN" altLang="en-US" dirty="0">
              <a:latin typeface="+mj-lt"/>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1857" y="4975122"/>
            <a:ext cx="3972334" cy="1784217"/>
          </a:xfrm>
          <a:prstGeom prst="rect">
            <a:avLst/>
          </a:prstGeom>
        </p:spPr>
      </p:pic>
      <p:sp>
        <p:nvSpPr>
          <p:cNvPr id="4" name="矩形 3"/>
          <p:cNvSpPr/>
          <p:nvPr/>
        </p:nvSpPr>
        <p:spPr>
          <a:xfrm>
            <a:off x="7064188" y="4620495"/>
            <a:ext cx="1531188" cy="369332"/>
          </a:xfrm>
          <a:prstGeom prst="rect">
            <a:avLst/>
          </a:prstGeom>
        </p:spPr>
        <p:txBody>
          <a:bodyPr wrap="none">
            <a:spAutoFit/>
          </a:bodyPr>
          <a:lstStyle/>
          <a:p>
            <a:r>
              <a:rPr lang="en-US" altLang="zh-CN" dirty="0">
                <a:latin typeface="+mj-lt"/>
              </a:rPr>
              <a:t> Mask R-CNN</a:t>
            </a:r>
            <a:endParaRPr lang="zh-CN" altLang="en-US" dirty="0">
              <a:latin typeface="+mj-lt"/>
            </a:endParaRPr>
          </a:p>
        </p:txBody>
      </p:sp>
      <p:sp>
        <p:nvSpPr>
          <p:cNvPr id="11" name="矩形 10"/>
          <p:cNvSpPr/>
          <p:nvPr/>
        </p:nvSpPr>
        <p:spPr>
          <a:xfrm>
            <a:off x="5105385" y="4605790"/>
            <a:ext cx="1524776" cy="369332"/>
          </a:xfrm>
          <a:prstGeom prst="rect">
            <a:avLst/>
          </a:prstGeom>
        </p:spPr>
        <p:txBody>
          <a:bodyPr wrap="none">
            <a:spAutoFit/>
          </a:bodyPr>
          <a:lstStyle/>
          <a:p>
            <a:r>
              <a:rPr lang="en-US" altLang="zh-CN" dirty="0" smtClean="0">
                <a:latin typeface="+mj-lt"/>
              </a:rPr>
              <a:t>Faster R-CNN</a:t>
            </a:r>
            <a:endParaRPr lang="zh-CN" altLang="en-US" dirty="0">
              <a:latin typeface="+mj-lt"/>
            </a:endParaRPr>
          </a:p>
        </p:txBody>
      </p:sp>
    </p:spTree>
    <p:extLst>
      <p:ext uri="{BB962C8B-B14F-4D97-AF65-F5344CB8AC3E}">
        <p14:creationId xmlns:p14="http://schemas.microsoft.com/office/powerpoint/2010/main" val="37211692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4479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p:blipFill>
        <p:spPr>
          <a:xfrm>
            <a:off x="206875" y="152400"/>
            <a:ext cx="2517275" cy="679161"/>
          </a:xfrm>
          <a:prstGeom prst="rect">
            <a:avLst/>
          </a:prstGeom>
        </p:spPr>
      </p:pic>
      <p:grpSp>
        <p:nvGrpSpPr>
          <p:cNvPr id="9" name="组合 8"/>
          <p:cNvGrpSpPr/>
          <p:nvPr/>
        </p:nvGrpSpPr>
        <p:grpSpPr>
          <a:xfrm>
            <a:off x="1821191" y="2533811"/>
            <a:ext cx="5657129" cy="1628450"/>
            <a:chOff x="3498780" y="2331720"/>
            <a:chExt cx="5657129" cy="1628450"/>
          </a:xfrm>
        </p:grpSpPr>
        <p:sp>
          <p:nvSpPr>
            <p:cNvPr id="12" name="文本框 1"/>
            <p:cNvSpPr txBox="1"/>
            <p:nvPr/>
          </p:nvSpPr>
          <p:spPr>
            <a:xfrm>
              <a:off x="4482418" y="2331720"/>
              <a:ext cx="3493264" cy="1323439"/>
            </a:xfrm>
            <a:prstGeom prst="rect">
              <a:avLst/>
            </a:prstGeom>
            <a:noFill/>
          </p:spPr>
          <p:txBody>
            <a:bodyPr wrap="none" rtlCol="0">
              <a:spAutoFit/>
            </a:bodyPr>
            <a:lstStyle/>
            <a:p>
              <a:r>
                <a:rPr lang="en-US" altLang="zh-CN" sz="8000" b="1" dirty="0" smtClean="0">
                  <a:solidFill>
                    <a:schemeClr val="bg1">
                      <a:lumMod val="50000"/>
                    </a:schemeClr>
                  </a:solidFill>
                  <a:latin typeface="Times New Roman" panose="02020603050405020304" pitchFamily="18" charset="0"/>
                  <a:ea typeface="华文细黑" panose="02010600040101010101" pitchFamily="2" charset="-122"/>
                  <a:cs typeface="Times New Roman" panose="02020603050405020304" pitchFamily="18" charset="0"/>
                </a:rPr>
                <a:t>Thanks</a:t>
              </a:r>
              <a:endParaRPr lang="zh-CN" altLang="en-US" sz="8000" b="1" dirty="0">
                <a:solidFill>
                  <a:schemeClr val="bg1">
                    <a:lumMod val="50000"/>
                  </a:schemeClr>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13" name="矩形 12"/>
            <p:cNvSpPr/>
            <p:nvPr/>
          </p:nvSpPr>
          <p:spPr>
            <a:xfrm>
              <a:off x="3498780" y="3498505"/>
              <a:ext cx="5657129" cy="461665"/>
            </a:xfrm>
            <a:prstGeom prst="rect">
              <a:avLst/>
            </a:prstGeom>
          </p:spPr>
          <p:txBody>
            <a:bodyPr wrap="square">
              <a:spAutoFit/>
            </a:bodyPr>
            <a:lstStyle/>
            <a:p>
              <a:pPr algn="ct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1631069" y="3700596"/>
            <a:ext cx="5657129"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3210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0800000">
            <a:off x="1592047" y="120448"/>
            <a:ext cx="5904127" cy="111600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3402577" y="306941"/>
            <a:ext cx="2338845" cy="553998"/>
          </a:xfrm>
          <a:prstGeom prst="rect">
            <a:avLst/>
          </a:prstGeom>
        </p:spPr>
        <p:txBody>
          <a:bodyPr wrap="none">
            <a:spAutoFit/>
          </a:bodyPr>
          <a:lstStyle/>
          <a:p>
            <a:r>
              <a:rPr lang="en-US" altLang="zh-CN" sz="3000" b="1" dirty="0" smtClean="0">
                <a:solidFill>
                  <a:schemeClr val="bg1"/>
                </a:solidFill>
                <a:latin typeface="微软雅黑" panose="020B0503020204020204" pitchFamily="34" charset="-122"/>
                <a:ea typeface="微软雅黑" panose="020B0503020204020204" pitchFamily="34" charset="-122"/>
              </a:rPr>
              <a:t>CONTENTS</a:t>
            </a:r>
            <a:endParaRPr lang="zh-CN" altLang="en-US" sz="3000" dirty="0">
              <a:solidFill>
                <a:schemeClr val="bg1"/>
              </a:solidFill>
            </a:endParaRPr>
          </a:p>
        </p:txBody>
      </p:sp>
      <p:sp>
        <p:nvSpPr>
          <p:cNvPr id="4" name="任意多边形 3"/>
          <p:cNvSpPr/>
          <p:nvPr/>
        </p:nvSpPr>
        <p:spPr>
          <a:xfrm rot="10800000">
            <a:off x="0" y="1"/>
            <a:ext cx="9144000" cy="1241919"/>
          </a:xfrm>
          <a:custGeom>
            <a:avLst/>
            <a:gdLst>
              <a:gd name="connsiteX0" fmla="*/ 9144000 w 9144000"/>
              <a:gd name="connsiteY0" fmla="*/ 1241919 h 1241919"/>
              <a:gd name="connsiteX1" fmla="*/ 0 w 9144000"/>
              <a:gd name="connsiteY1" fmla="*/ 1241919 h 1241919"/>
              <a:gd name="connsiteX2" fmla="*/ 0 w 9144000"/>
              <a:gd name="connsiteY2" fmla="*/ 1061919 h 1241919"/>
              <a:gd name="connsiteX3" fmla="*/ 1762992 w 9144000"/>
              <a:gd name="connsiteY3" fmla="*/ 1061919 h 1241919"/>
              <a:gd name="connsiteX4" fmla="*/ 4572000 w 9144000"/>
              <a:gd name="connsiteY4" fmla="*/ 0 h 1241919"/>
              <a:gd name="connsiteX5" fmla="*/ 7381007 w 9144000"/>
              <a:gd name="connsiteY5" fmla="*/ 1061919 h 1241919"/>
              <a:gd name="connsiteX6" fmla="*/ 9144000 w 9144000"/>
              <a:gd name="connsiteY6" fmla="*/ 1061919 h 124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241919">
                <a:moveTo>
                  <a:pt x="9144000" y="1241919"/>
                </a:moveTo>
                <a:lnTo>
                  <a:pt x="0" y="1241919"/>
                </a:lnTo>
                <a:lnTo>
                  <a:pt x="0" y="1061919"/>
                </a:lnTo>
                <a:lnTo>
                  <a:pt x="1762992" y="1061919"/>
                </a:lnTo>
                <a:lnTo>
                  <a:pt x="4572000" y="0"/>
                </a:lnTo>
                <a:lnTo>
                  <a:pt x="7381007" y="1061919"/>
                </a:lnTo>
                <a:lnTo>
                  <a:pt x="9144000" y="1061919"/>
                </a:lnTo>
                <a:close/>
              </a:path>
            </a:pathLst>
          </a:custGeom>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3224258" y="105966"/>
            <a:ext cx="2414956" cy="630942"/>
          </a:xfrm>
          <a:prstGeom prst="rect">
            <a:avLst/>
          </a:prstGeom>
        </p:spPr>
        <p:txBody>
          <a:bodyPr wrap="none">
            <a:spAutoFit/>
          </a:bodyPr>
          <a:lstStyle/>
          <a:p>
            <a:r>
              <a:rPr lang="en-US" altLang="zh-CN" sz="3500" b="1" dirty="0" smtClean="0">
                <a:solidFill>
                  <a:schemeClr val="bg1"/>
                </a:solidFill>
                <a:latin typeface="微软雅黑" panose="020B0503020204020204" pitchFamily="34" charset="-122"/>
                <a:ea typeface="微软雅黑" panose="020B0503020204020204" pitchFamily="34" charset="-122"/>
              </a:rPr>
              <a:t>CONTENS</a:t>
            </a:r>
            <a:endParaRPr lang="zh-CN" altLang="en-US" sz="3500" dirty="0">
              <a:solidFill>
                <a:schemeClr val="bg1"/>
              </a:solidFill>
            </a:endParaRPr>
          </a:p>
        </p:txBody>
      </p:sp>
      <p:sp>
        <p:nvSpPr>
          <p:cNvPr id="10" name="KSO_Shape"/>
          <p:cNvSpPr>
            <a:spLocks/>
          </p:cNvSpPr>
          <p:nvPr/>
        </p:nvSpPr>
        <p:spPr bwMode="auto">
          <a:xfrm>
            <a:off x="485774" y="5147786"/>
            <a:ext cx="1334873" cy="124372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2" name="矩形 11"/>
          <p:cNvSpPr/>
          <p:nvPr/>
        </p:nvSpPr>
        <p:spPr>
          <a:xfrm>
            <a:off x="4327147" y="2087044"/>
            <a:ext cx="5070987" cy="3046988"/>
          </a:xfrm>
          <a:prstGeom prst="rect">
            <a:avLst/>
          </a:prstGeom>
        </p:spPr>
        <p:txBody>
          <a:bodyPr wrap="square">
            <a:spAutoFit/>
          </a:bodyPr>
          <a:lstStyle/>
          <a:p>
            <a:pPr>
              <a:lnSpc>
                <a:spcPct val="200000"/>
              </a:lnSpc>
            </a:pPr>
            <a:r>
              <a:rPr lang="zh-CN" altLang="en-US" sz="2400" b="1" dirty="0">
                <a:solidFill>
                  <a:schemeClr val="tx1">
                    <a:lumMod val="85000"/>
                    <a:lumOff val="15000"/>
                  </a:schemeClr>
                </a:solidFill>
                <a:latin typeface="+mn-ea"/>
              </a:rPr>
              <a:t>一、研究背景与</a:t>
            </a:r>
            <a:r>
              <a:rPr lang="zh-CN" altLang="en-US" sz="2400" b="1" dirty="0" smtClean="0">
                <a:solidFill>
                  <a:schemeClr val="tx1">
                    <a:lumMod val="85000"/>
                    <a:lumOff val="15000"/>
                  </a:schemeClr>
                </a:solidFill>
                <a:latin typeface="+mn-ea"/>
              </a:rPr>
              <a:t>意义</a:t>
            </a:r>
            <a:endParaRPr lang="en-US" altLang="zh-CN" sz="2400" b="1" dirty="0" smtClean="0">
              <a:solidFill>
                <a:schemeClr val="tx1">
                  <a:lumMod val="85000"/>
                  <a:lumOff val="15000"/>
                </a:schemeClr>
              </a:solidFill>
              <a:latin typeface="+mn-ea"/>
            </a:endParaRPr>
          </a:p>
          <a:p>
            <a:pPr>
              <a:lnSpc>
                <a:spcPct val="200000"/>
              </a:lnSpc>
            </a:pPr>
            <a:r>
              <a:rPr lang="zh-CN" altLang="en-US" sz="2400" b="1" dirty="0">
                <a:solidFill>
                  <a:schemeClr val="tx1">
                    <a:lumMod val="85000"/>
                    <a:lumOff val="15000"/>
                  </a:schemeClr>
                </a:solidFill>
                <a:latin typeface="+mn-ea"/>
              </a:rPr>
              <a:t>二</a:t>
            </a:r>
            <a:r>
              <a:rPr lang="zh-CN" altLang="en-US" sz="2400" b="1" dirty="0" smtClean="0">
                <a:solidFill>
                  <a:schemeClr val="tx1">
                    <a:lumMod val="85000"/>
                    <a:lumOff val="15000"/>
                  </a:schemeClr>
                </a:solidFill>
                <a:latin typeface="+mn-ea"/>
              </a:rPr>
              <a:t>、红外图像识别</a:t>
            </a:r>
            <a:endParaRPr lang="en-US" altLang="zh-CN" sz="2400" b="1" dirty="0" smtClean="0">
              <a:solidFill>
                <a:schemeClr val="tx1">
                  <a:lumMod val="85000"/>
                  <a:lumOff val="15000"/>
                </a:schemeClr>
              </a:solidFill>
              <a:latin typeface="+mn-ea"/>
            </a:endParaRPr>
          </a:p>
          <a:p>
            <a:pPr>
              <a:lnSpc>
                <a:spcPct val="200000"/>
              </a:lnSpc>
            </a:pPr>
            <a:r>
              <a:rPr lang="zh-CN" altLang="en-US" sz="2400" b="1" dirty="0" smtClean="0">
                <a:solidFill>
                  <a:schemeClr val="tx1">
                    <a:lumMod val="85000"/>
                    <a:lumOff val="15000"/>
                  </a:schemeClr>
                </a:solidFill>
                <a:latin typeface="+mn-ea"/>
              </a:rPr>
              <a:t>三、过热缺陷检测</a:t>
            </a:r>
            <a:endParaRPr lang="en-US" altLang="zh-CN" sz="2400" b="1" dirty="0" smtClean="0">
              <a:solidFill>
                <a:schemeClr val="tx1">
                  <a:lumMod val="85000"/>
                  <a:lumOff val="15000"/>
                </a:schemeClr>
              </a:solidFill>
              <a:latin typeface="+mn-ea"/>
            </a:endParaRPr>
          </a:p>
          <a:p>
            <a:pPr>
              <a:lnSpc>
                <a:spcPct val="200000"/>
              </a:lnSpc>
            </a:pPr>
            <a:r>
              <a:rPr lang="zh-CN" altLang="en-US" sz="2400" b="1" dirty="0">
                <a:solidFill>
                  <a:schemeClr val="tx1">
                    <a:lumMod val="85000"/>
                    <a:lumOff val="15000"/>
                  </a:schemeClr>
                </a:solidFill>
                <a:latin typeface="+mn-ea"/>
              </a:rPr>
              <a:t>四</a:t>
            </a:r>
            <a:r>
              <a:rPr lang="zh-CN" altLang="en-US" sz="2400" b="1" dirty="0" smtClean="0">
                <a:solidFill>
                  <a:schemeClr val="tx1">
                    <a:lumMod val="85000"/>
                    <a:lumOff val="15000"/>
                  </a:schemeClr>
                </a:solidFill>
                <a:latin typeface="+mn-ea"/>
              </a:rPr>
              <a:t>、结论与展望</a:t>
            </a:r>
            <a:endParaRPr lang="zh-CN" altLang="en-US" sz="2400" b="1" dirty="0">
              <a:solidFill>
                <a:schemeClr val="tx1">
                  <a:lumMod val="85000"/>
                  <a:lumOff val="15000"/>
                </a:schemeClr>
              </a:solidFill>
              <a:latin typeface="+mn-ea"/>
            </a:endParaRPr>
          </a:p>
        </p:txBody>
      </p:sp>
      <p:grpSp>
        <p:nvGrpSpPr>
          <p:cNvPr id="13" name="组合 12"/>
          <p:cNvGrpSpPr>
            <a:grpSpLocks noChangeAspect="1"/>
          </p:cNvGrpSpPr>
          <p:nvPr/>
        </p:nvGrpSpPr>
        <p:grpSpPr>
          <a:xfrm>
            <a:off x="2276221" y="3860936"/>
            <a:ext cx="1260000" cy="1260000"/>
            <a:chOff x="1174779" y="3359349"/>
            <a:chExt cx="1800000" cy="1800001"/>
          </a:xfrm>
        </p:grpSpPr>
        <p:grpSp>
          <p:nvGrpSpPr>
            <p:cNvPr id="14" name="组合 13"/>
            <p:cNvGrpSpPr/>
            <p:nvPr/>
          </p:nvGrpSpPr>
          <p:grpSpPr>
            <a:xfrm>
              <a:off x="1174779" y="3359349"/>
              <a:ext cx="1800000" cy="1800001"/>
              <a:chOff x="6250980" y="3660482"/>
              <a:chExt cx="1800000" cy="1800001"/>
            </a:xfrm>
          </p:grpSpPr>
          <p:sp>
            <p:nvSpPr>
              <p:cNvPr id="16" name="椭圆 15"/>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1354779" y="3539349"/>
              <a:ext cx="1440000" cy="1440000"/>
            </a:xfrm>
            <a:prstGeom prst="ellipse">
              <a:avLst/>
            </a:prstGeom>
            <a:solidFill>
              <a:srgbClr val="5D9FC1"/>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a:grpSpLocks noChangeAspect="1"/>
          </p:cNvGrpSpPr>
          <p:nvPr/>
        </p:nvGrpSpPr>
        <p:grpSpPr>
          <a:xfrm>
            <a:off x="2683600" y="2570378"/>
            <a:ext cx="576000" cy="576000"/>
            <a:chOff x="1174779" y="3359349"/>
            <a:chExt cx="1800000" cy="1800001"/>
          </a:xfrm>
        </p:grpSpPr>
        <p:grpSp>
          <p:nvGrpSpPr>
            <p:cNvPr id="19" name="组合 18"/>
            <p:cNvGrpSpPr/>
            <p:nvPr/>
          </p:nvGrpSpPr>
          <p:grpSpPr>
            <a:xfrm>
              <a:off x="1174779" y="3359349"/>
              <a:ext cx="1800000" cy="1800001"/>
              <a:chOff x="6250980" y="3660482"/>
              <a:chExt cx="1800000" cy="1800001"/>
            </a:xfrm>
          </p:grpSpPr>
          <p:sp>
            <p:nvSpPr>
              <p:cNvPr id="21" name="椭圆 20"/>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椭圆 19"/>
            <p:cNvSpPr/>
            <p:nvPr/>
          </p:nvSpPr>
          <p:spPr>
            <a:xfrm>
              <a:off x="1354779" y="3539349"/>
              <a:ext cx="1440000" cy="1440000"/>
            </a:xfrm>
            <a:prstGeom prst="ellipse">
              <a:avLst/>
            </a:prstGeom>
            <a:solidFill>
              <a:srgbClr val="183A6A"/>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046591" y="2718418"/>
            <a:ext cx="1980000" cy="1980000"/>
            <a:chOff x="6250980" y="3660482"/>
            <a:chExt cx="1800000" cy="1800001"/>
          </a:xfrm>
        </p:grpSpPr>
        <p:sp>
          <p:nvSpPr>
            <p:cNvPr id="24" name="椭圆 23"/>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椭圆 25"/>
          <p:cNvSpPr/>
          <p:nvPr/>
        </p:nvSpPr>
        <p:spPr>
          <a:xfrm>
            <a:off x="1190591" y="2862418"/>
            <a:ext cx="1692000" cy="1692000"/>
          </a:xfrm>
          <a:prstGeom prst="ellipse">
            <a:avLst/>
          </a:prstGeom>
          <a:solidFill>
            <a:srgbClr val="0070C0"/>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7" name="组合 26"/>
          <p:cNvGrpSpPr>
            <a:grpSpLocks noChangeAspect="1"/>
          </p:cNvGrpSpPr>
          <p:nvPr/>
        </p:nvGrpSpPr>
        <p:grpSpPr>
          <a:xfrm>
            <a:off x="778122" y="2035413"/>
            <a:ext cx="1044000" cy="1044000"/>
            <a:chOff x="1174779" y="3359349"/>
            <a:chExt cx="1800000" cy="1800001"/>
          </a:xfrm>
        </p:grpSpPr>
        <p:grpSp>
          <p:nvGrpSpPr>
            <p:cNvPr id="28" name="组合 27"/>
            <p:cNvGrpSpPr/>
            <p:nvPr/>
          </p:nvGrpSpPr>
          <p:grpSpPr>
            <a:xfrm>
              <a:off x="1174779" y="3359349"/>
              <a:ext cx="1800000" cy="1800001"/>
              <a:chOff x="6250980" y="3660482"/>
              <a:chExt cx="1800000" cy="1800001"/>
            </a:xfrm>
          </p:grpSpPr>
          <p:sp>
            <p:nvSpPr>
              <p:cNvPr id="30" name="椭圆 29"/>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椭圆 28"/>
            <p:cNvSpPr/>
            <p:nvPr/>
          </p:nvSpPr>
          <p:spPr>
            <a:xfrm>
              <a:off x="1354779" y="3539349"/>
              <a:ext cx="1440000" cy="1440000"/>
            </a:xfrm>
            <a:prstGeom prst="ellipse">
              <a:avLst/>
            </a:prstGeom>
            <a:solidFill>
              <a:srgbClr val="16B6CC"/>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a:grpSpLocks noChangeAspect="1"/>
          </p:cNvGrpSpPr>
          <p:nvPr/>
        </p:nvGrpSpPr>
        <p:grpSpPr>
          <a:xfrm>
            <a:off x="375243" y="4151919"/>
            <a:ext cx="648000" cy="648000"/>
            <a:chOff x="1174779" y="3359349"/>
            <a:chExt cx="1800000" cy="1800001"/>
          </a:xfrm>
        </p:grpSpPr>
        <p:grpSp>
          <p:nvGrpSpPr>
            <p:cNvPr id="33" name="组合 32"/>
            <p:cNvGrpSpPr/>
            <p:nvPr/>
          </p:nvGrpSpPr>
          <p:grpSpPr>
            <a:xfrm>
              <a:off x="1174779" y="3359349"/>
              <a:ext cx="1800000" cy="1800001"/>
              <a:chOff x="6250980" y="3660482"/>
              <a:chExt cx="1800000" cy="1800001"/>
            </a:xfrm>
          </p:grpSpPr>
          <p:sp>
            <p:nvSpPr>
              <p:cNvPr id="35" name="椭圆 34"/>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椭圆 33"/>
            <p:cNvSpPr/>
            <p:nvPr/>
          </p:nvSpPr>
          <p:spPr>
            <a:xfrm>
              <a:off x="1354779" y="3539349"/>
              <a:ext cx="1440000" cy="1440000"/>
            </a:xfrm>
            <a:prstGeom prst="ellipse">
              <a:avLst/>
            </a:prstGeom>
            <a:solidFill>
              <a:schemeClr val="bg1">
                <a:lumMod val="75000"/>
              </a:schemeClr>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a:grpSpLocks noChangeAspect="1"/>
          </p:cNvGrpSpPr>
          <p:nvPr/>
        </p:nvGrpSpPr>
        <p:grpSpPr>
          <a:xfrm>
            <a:off x="1654083" y="3310817"/>
            <a:ext cx="876025" cy="900000"/>
            <a:chOff x="3976261" y="3892343"/>
            <a:chExt cx="326182" cy="335109"/>
          </a:xfrm>
          <a:solidFill>
            <a:schemeClr val="bg1"/>
          </a:solidFill>
        </p:grpSpPr>
        <p:sp>
          <p:nvSpPr>
            <p:cNvPr id="38" name="六边形 37"/>
            <p:cNvSpPr>
              <a:spLocks/>
            </p:cNvSpPr>
            <p:nvPr/>
          </p:nvSpPr>
          <p:spPr>
            <a:xfrm>
              <a:off x="3976261" y="3892343"/>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六边形 38"/>
            <p:cNvSpPr>
              <a:spLocks/>
            </p:cNvSpPr>
            <p:nvPr/>
          </p:nvSpPr>
          <p:spPr>
            <a:xfrm>
              <a:off x="3976261" y="4005288"/>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六边形 39"/>
            <p:cNvSpPr>
              <a:spLocks/>
            </p:cNvSpPr>
            <p:nvPr/>
          </p:nvSpPr>
          <p:spPr>
            <a:xfrm>
              <a:off x="3976261" y="4120615"/>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六边形 40"/>
            <p:cNvSpPr>
              <a:spLocks/>
            </p:cNvSpPr>
            <p:nvPr/>
          </p:nvSpPr>
          <p:spPr>
            <a:xfrm>
              <a:off x="4078302" y="3945761"/>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六边形 41"/>
            <p:cNvSpPr>
              <a:spLocks/>
            </p:cNvSpPr>
            <p:nvPr/>
          </p:nvSpPr>
          <p:spPr>
            <a:xfrm>
              <a:off x="4078302" y="4060570"/>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六边形 42"/>
            <p:cNvSpPr>
              <a:spLocks/>
            </p:cNvSpPr>
            <p:nvPr/>
          </p:nvSpPr>
          <p:spPr>
            <a:xfrm>
              <a:off x="4180344" y="4003942"/>
              <a:ext cx="122099" cy="106837"/>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11512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4479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5775129" y="1250721"/>
            <a:ext cx="3368871" cy="3939540"/>
          </a:xfrm>
          <a:prstGeom prst="rect">
            <a:avLst/>
          </a:prstGeom>
          <a:noFill/>
        </p:spPr>
        <p:txBody>
          <a:bodyPr wrap="none" rtlCol="0">
            <a:spAutoFit/>
          </a:bodyPr>
          <a:lstStyle/>
          <a:p>
            <a:r>
              <a:rPr lang="en-US" altLang="zh-CN" sz="25000" dirty="0" smtClean="0">
                <a:ln w="28575">
                  <a:solidFill>
                    <a:schemeClr val="bg1"/>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latin typeface="Franklin Gothic Demi Cond" panose="020B0706030402020204" pitchFamily="34" charset="0"/>
              </a:rPr>
              <a:t>01</a:t>
            </a:r>
            <a:endParaRPr lang="zh-CN" altLang="en-US" sz="25000" dirty="0">
              <a:ln w="28575">
                <a:solidFill>
                  <a:schemeClr val="bg1"/>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latin typeface="Franklin Gothic Demi Cond" panose="020B0706030402020204" pitchFamily="34" charset="0"/>
            </a:endParaRPr>
          </a:p>
        </p:txBody>
      </p:sp>
      <p:sp>
        <p:nvSpPr>
          <p:cNvPr id="6" name="文本框 5"/>
          <p:cNvSpPr txBox="1"/>
          <p:nvPr/>
        </p:nvSpPr>
        <p:spPr>
          <a:xfrm>
            <a:off x="1465512" y="3220491"/>
            <a:ext cx="3802644" cy="707886"/>
          </a:xfrm>
          <a:prstGeom prst="rect">
            <a:avLst/>
          </a:prstGeom>
          <a:noFill/>
        </p:spPr>
        <p:txBody>
          <a:bodyPr wrap="none" rtlCol="0">
            <a:spAutoFit/>
          </a:bodyPr>
          <a:lstStyle/>
          <a:p>
            <a:r>
              <a:rPr lang="zh-CN" altLang="en-US" sz="4000" b="1" dirty="0" smtClean="0">
                <a:solidFill>
                  <a:srgbClr val="3763B1"/>
                </a:solidFill>
                <a:latin typeface="微软雅黑" panose="020B0503020204020204" pitchFamily="34" charset="-122"/>
                <a:ea typeface="微软雅黑" panose="020B0503020204020204" pitchFamily="34" charset="-122"/>
              </a:rPr>
              <a:t>研究背景与意义</a:t>
            </a:r>
            <a:endParaRPr lang="zh-CN" altLang="en-US" sz="4000" b="1" dirty="0">
              <a:solidFill>
                <a:srgbClr val="3763B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p:blipFill>
        <p:spPr>
          <a:xfrm>
            <a:off x="206875" y="152400"/>
            <a:ext cx="2517275" cy="679161"/>
          </a:xfrm>
          <a:prstGeom prst="rect">
            <a:avLst/>
          </a:prstGeom>
        </p:spPr>
      </p:pic>
    </p:spTree>
    <p:extLst>
      <p:ext uri="{BB962C8B-B14F-4D97-AF65-F5344CB8AC3E}">
        <p14:creationId xmlns:p14="http://schemas.microsoft.com/office/powerpoint/2010/main" val="26527173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81025" y="138783"/>
            <a:ext cx="2427268" cy="430887"/>
          </a:xfrm>
          <a:prstGeom prst="rect">
            <a:avLst/>
          </a:prstGeom>
          <a:noFill/>
        </p:spPr>
        <p:txBody>
          <a:bodyPr wrap="none" rtlCol="0">
            <a:spAutoFit/>
          </a:bodyPr>
          <a:lstStyle/>
          <a:p>
            <a:r>
              <a:rPr lang="en-US" altLang="zh-CN" sz="2200" b="1" dirty="0" smtClean="0">
                <a:solidFill>
                  <a:srgbClr val="0070C0"/>
                </a:solidFill>
                <a:latin typeface="微软雅黑" panose="020B0503020204020204" pitchFamily="34" charset="-122"/>
                <a:ea typeface="微软雅黑" panose="020B0503020204020204" pitchFamily="34" charset="-122"/>
              </a:rPr>
              <a:t>1.</a:t>
            </a:r>
            <a:r>
              <a:rPr lang="zh-CN" altLang="en-US" sz="2200" b="1" dirty="0" smtClean="0">
                <a:solidFill>
                  <a:srgbClr val="0070C0"/>
                </a:solidFill>
                <a:latin typeface="微软雅黑" panose="020B0503020204020204" pitchFamily="34" charset="-122"/>
                <a:ea typeface="微软雅黑" panose="020B0503020204020204" pitchFamily="34" charset="-122"/>
              </a:rPr>
              <a:t>研究背景与意义</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sp>
        <p:nvSpPr>
          <p:cNvPr id="41" name="矩形 40"/>
          <p:cNvSpPr/>
          <p:nvPr/>
        </p:nvSpPr>
        <p:spPr>
          <a:xfrm>
            <a:off x="927088" y="4205823"/>
            <a:ext cx="7600687" cy="2400657"/>
          </a:xfrm>
          <a:prstGeom prst="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0" lvl="1">
              <a:lnSpc>
                <a:spcPct val="150000"/>
              </a:lnSpc>
            </a:pP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输电线路部件过热</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原因</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buFont typeface="+mj-lt"/>
              <a:buAutoNum type="arabicPeriod"/>
            </a:pP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负荷增加、部件松动引起</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的耐张线夹引流板区域的热</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损坏；</a:t>
            </a:r>
            <a:endPar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buFont typeface="+mj-lt"/>
              <a:buAutoNum type="arabicPeriod"/>
            </a:pP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绝缘子绝缘老化、芯棒受潮引起的发热；</a:t>
            </a:r>
            <a:endPar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buFont typeface="+mj-lt"/>
              <a:buAutoNum type="arabicPeriod"/>
            </a:pP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间隙不均匀或</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间距不足引发避雷器放电间隙</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过热。</a:t>
            </a:r>
            <a:endPar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0" lvl="1">
              <a:lnSpc>
                <a:spcPct val="150000"/>
              </a:lnSpc>
            </a:pP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输电线路过热缺陷危害：</a:t>
            </a:r>
            <a:endParaRPr lang="en-US" altLang="zh-CN" b="1"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0" lvl="1">
              <a:lnSpc>
                <a:spcPct val="150000"/>
              </a:lnSpc>
            </a:pP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器件</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断裂；</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放电间隙、绝缘子绝缘性能降低，发生放电，造成接地或短路故障</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 name="组合 2"/>
          <p:cNvGrpSpPr/>
          <p:nvPr/>
        </p:nvGrpSpPr>
        <p:grpSpPr>
          <a:xfrm>
            <a:off x="1228766" y="663623"/>
            <a:ext cx="6601016" cy="3467795"/>
            <a:chOff x="767217" y="1203057"/>
            <a:chExt cx="7261756" cy="3744546"/>
          </a:xfrm>
        </p:grpSpPr>
        <p:pic>
          <p:nvPicPr>
            <p:cNvPr id="31" name="图片 30"/>
            <p:cNvPicPr>
              <a:picLocks noChangeAspect="1"/>
            </p:cNvPicPr>
            <p:nvPr/>
          </p:nvPicPr>
          <p:blipFill rotWithShape="1">
            <a:blip r:embed="rId2"/>
            <a:srcRect t="1" r="2837" b="942"/>
            <a:stretch/>
          </p:blipFill>
          <p:spPr>
            <a:xfrm>
              <a:off x="913408" y="3254450"/>
              <a:ext cx="2160853" cy="1679793"/>
            </a:xfrm>
            <a:prstGeom prst="rect">
              <a:avLst/>
            </a:prstGeom>
          </p:spPr>
        </p:pic>
        <p:pic>
          <p:nvPicPr>
            <p:cNvPr id="34" name="图片 33"/>
            <p:cNvPicPr>
              <a:picLocks noChangeAspect="1"/>
            </p:cNvPicPr>
            <p:nvPr/>
          </p:nvPicPr>
          <p:blipFill rotWithShape="1">
            <a:blip r:embed="rId3"/>
            <a:srcRect r="3637" b="245"/>
            <a:stretch/>
          </p:blipFill>
          <p:spPr>
            <a:xfrm>
              <a:off x="3423114" y="3254450"/>
              <a:ext cx="2048139" cy="1693153"/>
            </a:xfrm>
            <a:prstGeom prst="rect">
              <a:avLst/>
            </a:prstGeom>
          </p:spPr>
        </p:pic>
        <p:pic>
          <p:nvPicPr>
            <p:cNvPr id="38" name="图片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8892" y="3254452"/>
              <a:ext cx="2220081" cy="1679796"/>
            </a:xfrm>
            <a:prstGeom prst="rect">
              <a:avLst/>
            </a:prstGeom>
          </p:spPr>
        </p:pic>
        <p:sp>
          <p:nvSpPr>
            <p:cNvPr id="2" name="矩形 1"/>
            <p:cNvSpPr/>
            <p:nvPr/>
          </p:nvSpPr>
          <p:spPr>
            <a:xfrm>
              <a:off x="767217" y="2827090"/>
              <a:ext cx="1389911" cy="382078"/>
            </a:xfrm>
            <a:prstGeom prst="rect">
              <a:avLst/>
            </a:prstGeom>
          </p:spPr>
          <p:txBody>
            <a:bodyPr wrap="none">
              <a:spAutoFit/>
            </a:bodyPr>
            <a:lstStyle/>
            <a:p>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引流板发热</a:t>
              </a:r>
            </a:p>
          </p:txBody>
        </p:sp>
        <p:sp>
          <p:nvSpPr>
            <p:cNvPr id="42" name="矩形 41"/>
            <p:cNvSpPr/>
            <p:nvPr/>
          </p:nvSpPr>
          <p:spPr>
            <a:xfrm>
              <a:off x="3344462" y="2756045"/>
              <a:ext cx="1620957" cy="418063"/>
            </a:xfrm>
            <a:prstGeom prst="rect">
              <a:avLst/>
            </a:prstGeom>
          </p:spPr>
          <p:txBody>
            <a:bodyPr wrap="none">
              <a:spAutoFit/>
            </a:bodyPr>
            <a:lstStyle/>
            <a:p>
              <a:pPr marL="0" lvl="1">
                <a:lnSpc>
                  <a:spcPct val="150000"/>
                </a:lnSpc>
              </a:pPr>
              <a:r>
                <a:rPr lang="zh-CN" altLang="en-US" sz="1600" b="1" dirty="0" smtClean="0">
                  <a:latin typeface="Times New Roman" panose="02020603050405020304" pitchFamily="18" charset="0"/>
                  <a:ea typeface="微软雅黑" panose="020B0503020204020204" pitchFamily="34" charset="-122"/>
                  <a:cs typeface="Times New Roman" panose="02020603050405020304" pitchFamily="18" charset="0"/>
                </a:rPr>
                <a:t>绝缘子</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芯棒</a:t>
              </a:r>
              <a:r>
                <a:rPr lang="zh-CN" altLang="en-US" sz="1600" b="1" dirty="0" smtClean="0">
                  <a:latin typeface="Times New Roman" panose="02020603050405020304" pitchFamily="18" charset="0"/>
                  <a:ea typeface="微软雅黑" panose="020B0503020204020204" pitchFamily="34" charset="-122"/>
                  <a:cs typeface="Times New Roman" panose="02020603050405020304" pitchFamily="18" charset="0"/>
                </a:rPr>
                <a:t>发热</a:t>
              </a:r>
              <a:endPar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矩形 42"/>
            <p:cNvSpPr/>
            <p:nvPr/>
          </p:nvSpPr>
          <p:spPr>
            <a:xfrm>
              <a:off x="5700984" y="2747503"/>
              <a:ext cx="2029210" cy="461665"/>
            </a:xfrm>
            <a:prstGeom prst="rect">
              <a:avLst/>
            </a:prstGeom>
          </p:spPr>
          <p:txBody>
            <a:bodyPr wrap="none">
              <a:spAutoFit/>
            </a:bodyPr>
            <a:lstStyle/>
            <a:p>
              <a:pPr marL="0" lvl="1">
                <a:lnSpc>
                  <a:spcPct val="150000"/>
                </a:lnSpc>
              </a:pPr>
              <a:r>
                <a:rPr lang="zh-CN" altLang="en-US" sz="1600" b="1" dirty="0" smtClean="0">
                  <a:latin typeface="Times New Roman" panose="02020603050405020304" pitchFamily="18" charset="0"/>
                  <a:ea typeface="微软雅黑" panose="020B0503020204020204" pitchFamily="34" charset="-122"/>
                  <a:cs typeface="Times New Roman" panose="02020603050405020304" pitchFamily="18" charset="0"/>
                </a:rPr>
                <a:t>避雷器放电间隙发热</a:t>
              </a:r>
              <a:endPar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rotWithShape="1">
            <a:blip r:embed="rId5"/>
            <a:srcRect l="1718" t="11767" r="6634" b="3395"/>
            <a:stretch/>
          </p:blipFill>
          <p:spPr>
            <a:xfrm>
              <a:off x="937773" y="1203057"/>
              <a:ext cx="2141980" cy="1489470"/>
            </a:xfrm>
            <a:prstGeom prst="rect">
              <a:avLst/>
            </a:prstGeom>
          </p:spPr>
        </p:pic>
        <p:pic>
          <p:nvPicPr>
            <p:cNvPr id="5" name="图片 4"/>
            <p:cNvPicPr>
              <a:picLocks noChangeAspect="1"/>
            </p:cNvPicPr>
            <p:nvPr/>
          </p:nvPicPr>
          <p:blipFill rotWithShape="1">
            <a:blip r:embed="rId6"/>
            <a:srcRect l="17441" t="14684" r="3114" b="12429"/>
            <a:stretch/>
          </p:blipFill>
          <p:spPr>
            <a:xfrm>
              <a:off x="3423114" y="1203057"/>
              <a:ext cx="2036100" cy="1471988"/>
            </a:xfrm>
            <a:prstGeom prst="rect">
              <a:avLst/>
            </a:prstGeom>
          </p:spPr>
        </p:pic>
      </p:grpSp>
      <p:pic>
        <p:nvPicPr>
          <p:cNvPr id="15" name="图片 14"/>
          <p:cNvPicPr>
            <a:picLocks noChangeAspect="1"/>
          </p:cNvPicPr>
          <p:nvPr/>
        </p:nvPicPr>
        <p:blipFill rotWithShape="1">
          <a:blip r:embed="rId7">
            <a:extLst>
              <a:ext uri="{28A0092B-C50C-407E-A947-70E740481C1C}">
                <a14:useLocalDpi xmlns:a14="http://schemas.microsoft.com/office/drawing/2010/main" val="0"/>
              </a:ext>
            </a:extLst>
          </a:blip>
          <a:srcRect l="40529" t="4108" r="1235"/>
          <a:stretch/>
        </p:blipFill>
        <p:spPr>
          <a:xfrm>
            <a:off x="5856817" y="649906"/>
            <a:ext cx="1923604" cy="1379936"/>
          </a:xfrm>
          <a:prstGeom prst="rect">
            <a:avLst/>
          </a:prstGeom>
        </p:spPr>
      </p:pic>
    </p:spTree>
    <p:extLst>
      <p:ext uri="{BB962C8B-B14F-4D97-AF65-F5344CB8AC3E}">
        <p14:creationId xmlns:p14="http://schemas.microsoft.com/office/powerpoint/2010/main" val="39384286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81025" y="138783"/>
            <a:ext cx="2427268" cy="430887"/>
          </a:xfrm>
          <a:prstGeom prst="rect">
            <a:avLst/>
          </a:prstGeom>
          <a:noFill/>
        </p:spPr>
        <p:txBody>
          <a:bodyPr wrap="none" rtlCol="0">
            <a:spAutoFit/>
          </a:bodyPr>
          <a:lstStyle/>
          <a:p>
            <a:r>
              <a:rPr lang="en-US" altLang="zh-CN" sz="2200" b="1" dirty="0" smtClean="0">
                <a:solidFill>
                  <a:srgbClr val="0070C0"/>
                </a:solidFill>
                <a:latin typeface="微软雅黑" panose="020B0503020204020204" pitchFamily="34" charset="-122"/>
                <a:ea typeface="微软雅黑" panose="020B0503020204020204" pitchFamily="34" charset="-122"/>
              </a:rPr>
              <a:t>1.</a:t>
            </a:r>
            <a:r>
              <a:rPr lang="zh-CN" altLang="en-US" sz="2200" b="1" dirty="0" smtClean="0">
                <a:solidFill>
                  <a:srgbClr val="0070C0"/>
                </a:solidFill>
                <a:latin typeface="微软雅黑" panose="020B0503020204020204" pitchFamily="34" charset="-122"/>
                <a:ea typeface="微软雅黑" panose="020B0503020204020204" pitchFamily="34" charset="-122"/>
              </a:rPr>
              <a:t>研究背景与意义</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grpSp>
        <p:nvGrpSpPr>
          <p:cNvPr id="52" name="组合 51"/>
          <p:cNvGrpSpPr/>
          <p:nvPr/>
        </p:nvGrpSpPr>
        <p:grpSpPr>
          <a:xfrm>
            <a:off x="1" y="872823"/>
            <a:ext cx="9143999" cy="1484026"/>
            <a:chOff x="1" y="1205676"/>
            <a:chExt cx="9143999" cy="1484026"/>
          </a:xfrm>
        </p:grpSpPr>
        <p:grpSp>
          <p:nvGrpSpPr>
            <p:cNvPr id="9" name="组合 8"/>
            <p:cNvGrpSpPr/>
            <p:nvPr/>
          </p:nvGrpSpPr>
          <p:grpSpPr>
            <a:xfrm>
              <a:off x="4704662" y="1209526"/>
              <a:ext cx="4439338" cy="1480176"/>
              <a:chOff x="2035493" y="934448"/>
              <a:chExt cx="5474579" cy="1825349"/>
            </a:xfrm>
          </p:grpSpPr>
          <p:pic>
            <p:nvPicPr>
              <p:cNvPr id="1026" name="Picture 2" descr="http://img51.ybzhan.cn/9/20160722/63604800538937387646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0585" y="941955"/>
                <a:ext cx="2749487" cy="1817842"/>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rotWithShape="1">
              <a:blip r:embed="rId3"/>
              <a:srcRect t="2298" r="2760"/>
              <a:stretch/>
            </p:blipFill>
            <p:spPr>
              <a:xfrm>
                <a:off x="2035493" y="934448"/>
                <a:ext cx="2725092" cy="1825349"/>
              </a:xfrm>
              <a:prstGeom prst="rect">
                <a:avLst/>
              </a:prstGeom>
            </p:spPr>
          </p:pic>
        </p:grpSp>
        <p:sp>
          <p:nvSpPr>
            <p:cNvPr id="28" name="矩形 27"/>
            <p:cNvSpPr/>
            <p:nvPr/>
          </p:nvSpPr>
          <p:spPr>
            <a:xfrm>
              <a:off x="1" y="1205676"/>
              <a:ext cx="4704662" cy="148402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21814" y="1238650"/>
              <a:ext cx="3996340" cy="1421928"/>
            </a:xfrm>
            <a:prstGeom prst="rect">
              <a:avLst/>
            </a:prstGeom>
          </p:spPr>
          <p:txBody>
            <a:bodyPr wrap="square">
              <a:spAutoFit/>
            </a:bodyPr>
            <a:lstStyle/>
            <a:p>
              <a:pPr marL="285750" indent="-285750">
                <a:lnSpc>
                  <a:spcPct val="120000"/>
                </a:lnSpc>
                <a:buFont typeface="Arial" panose="020B0604020202020204" pitchFamily="34" charset="0"/>
                <a:buChar char="•"/>
              </a:pPr>
              <a:r>
                <a:rPr lang="zh-CN" altLang="en-US" dirty="0">
                  <a:solidFill>
                    <a:schemeClr val="bg1"/>
                  </a:solidFill>
                </a:rPr>
                <a:t>过热缺陷检测</a:t>
              </a:r>
              <a:r>
                <a:rPr lang="zh-CN" altLang="en-US" dirty="0" smtClean="0">
                  <a:solidFill>
                    <a:schemeClr val="bg1"/>
                  </a:solidFill>
                </a:rPr>
                <a:t>手段：红外探测仪</a:t>
              </a:r>
              <a:endParaRPr lang="en-US" altLang="zh-CN" dirty="0" smtClean="0">
                <a:solidFill>
                  <a:schemeClr val="bg1"/>
                </a:solidFill>
              </a:endParaRPr>
            </a:p>
            <a:p>
              <a:pPr marL="285750" indent="-285750">
                <a:lnSpc>
                  <a:spcPct val="120000"/>
                </a:lnSpc>
                <a:buFont typeface="Arial" panose="020B0604020202020204" pitchFamily="34" charset="0"/>
                <a:buChar char="•"/>
              </a:pPr>
              <a:r>
                <a:rPr lang="zh-CN" altLang="en-US" dirty="0">
                  <a:solidFill>
                    <a:schemeClr val="bg1"/>
                  </a:solidFill>
                </a:rPr>
                <a:t>存在问题：图片数据量大、背景干扰、人眼识别困难</a:t>
              </a:r>
              <a:endParaRPr lang="en-US" altLang="zh-CN" dirty="0">
                <a:solidFill>
                  <a:schemeClr val="bg1"/>
                </a:solidFill>
              </a:endParaRPr>
            </a:p>
            <a:p>
              <a:pPr marL="285750" indent="-285750">
                <a:lnSpc>
                  <a:spcPct val="120000"/>
                </a:lnSpc>
                <a:buFont typeface="Arial" panose="020B0604020202020204" pitchFamily="34" charset="0"/>
                <a:buChar char="•"/>
              </a:pPr>
              <a:r>
                <a:rPr lang="zh-CN" altLang="en-US" dirty="0">
                  <a:solidFill>
                    <a:schemeClr val="bg1"/>
                  </a:solidFill>
                </a:rPr>
                <a:t>解决方案：</a:t>
              </a:r>
              <a:r>
                <a:rPr lang="zh-CN" altLang="en-US" dirty="0" smtClean="0">
                  <a:solidFill>
                    <a:schemeClr val="bg1"/>
                  </a:solidFill>
                </a:rPr>
                <a:t>计算机视觉</a:t>
              </a:r>
              <a:r>
                <a:rPr lang="zh-CN" altLang="en-US" dirty="0">
                  <a:solidFill>
                    <a:schemeClr val="bg1"/>
                  </a:solidFill>
                </a:rPr>
                <a:t>、</a:t>
              </a:r>
              <a:r>
                <a:rPr lang="zh-CN" altLang="en-US" dirty="0" smtClean="0">
                  <a:solidFill>
                    <a:schemeClr val="bg1"/>
                  </a:solidFill>
                </a:rPr>
                <a:t>深度学习</a:t>
              </a:r>
              <a:endParaRPr lang="zh-CN" altLang="en-US" dirty="0">
                <a:solidFill>
                  <a:schemeClr val="bg1"/>
                </a:solidFill>
              </a:endParaRPr>
            </a:p>
          </p:txBody>
        </p:sp>
      </p:grpSp>
      <p:grpSp>
        <p:nvGrpSpPr>
          <p:cNvPr id="24" name="组合 23"/>
          <p:cNvGrpSpPr/>
          <p:nvPr/>
        </p:nvGrpSpPr>
        <p:grpSpPr>
          <a:xfrm>
            <a:off x="393809" y="3266601"/>
            <a:ext cx="7829433" cy="3760118"/>
            <a:chOff x="290009" y="2990589"/>
            <a:chExt cx="8520925" cy="4092209"/>
          </a:xfrm>
        </p:grpSpPr>
        <p:pic>
          <p:nvPicPr>
            <p:cNvPr id="1036" name="Picture 12" descr="http://p2.so.qhimgs1.com/bdr/_240_/t01a13b8f347387425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2332" y="2990589"/>
              <a:ext cx="3616255" cy="197804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p3.so.qhimgs1.com/bdr/_240_/t01ddc3202c533396d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2495" y="4796797"/>
              <a:ext cx="36195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4" descr="http://img000.hc360.cn/k2/M01/25/98/wKhQxVuu8JqEBB19AAAAAABB2GM67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009" y="3862348"/>
              <a:ext cx="2647834" cy="26514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http://d.ifengimg.com/w600/p0.ifengimg.com/pmop/2017/1212/DA16E9C5EBE2283D21E25E53685CAF54F386A2EC_size223_w880_h675.jpe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1995" y="3961826"/>
              <a:ext cx="3198939" cy="2452521"/>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Rectangle 22"/>
          <p:cNvSpPr>
            <a:spLocks noChangeArrowheads="1"/>
          </p:cNvSpPr>
          <p:nvPr/>
        </p:nvSpPr>
        <p:spPr bwMode="auto">
          <a:xfrm>
            <a:off x="3750174" y="3549441"/>
            <a:ext cx="1353241" cy="373100"/>
          </a:xfrm>
          <a:prstGeom prst="rect">
            <a:avLst/>
          </a:prstGeom>
          <a:solidFill>
            <a:schemeClr val="accent1">
              <a:lumMod val="75000"/>
            </a:schemeClr>
          </a:solidFill>
          <a:ln>
            <a:solidFill>
              <a:srgbClr val="1557AE"/>
            </a:solidFill>
          </a:ln>
          <a:effectLst/>
          <a:extLst/>
        </p:spPr>
        <p:txBody>
          <a:bodyPr/>
          <a:lstStyle>
            <a:defPPr>
              <a:defRPr lang="zh-CN"/>
            </a:defPPr>
            <a:lvl1pPr algn="l" rtl="0" fontAlgn="base">
              <a:spcBef>
                <a:spcPct val="0"/>
              </a:spcBef>
              <a:spcAft>
                <a:spcPct val="0"/>
              </a:spcAft>
              <a:defRPr sz="2800"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800"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800"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800"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800" kern="1200">
                <a:solidFill>
                  <a:schemeClr val="tx1"/>
                </a:solidFill>
                <a:latin typeface="Arial" panose="020B0604020202020204" pitchFamily="34" charset="0"/>
                <a:ea typeface="黑体" panose="02010609060101010101" pitchFamily="49" charset="-122"/>
                <a:cs typeface="+mn-cs"/>
              </a:defRPr>
            </a:lvl9pPr>
          </a:lstStyle>
          <a:p>
            <a:pPr algn="ctr"/>
            <a:r>
              <a:rPr lang="zh-CN" altLang="en-US" sz="1800" b="1" dirty="0" smtClean="0">
                <a:solidFill>
                  <a:schemeClr val="bg1"/>
                </a:solidFill>
                <a:latin typeface="+mj-ea"/>
                <a:ea typeface="+mj-ea"/>
                <a:cs typeface="Arial" panose="020B0604020202020204" pitchFamily="34" charset="0"/>
              </a:rPr>
              <a:t>监控导航</a:t>
            </a:r>
            <a:endParaRPr lang="zh-CN" altLang="en-US" sz="1800" b="1" dirty="0">
              <a:solidFill>
                <a:schemeClr val="bg1"/>
              </a:solidFill>
              <a:latin typeface="+mj-ea"/>
              <a:ea typeface="+mj-ea"/>
              <a:cs typeface="Arial" panose="020B0604020202020204" pitchFamily="34" charset="0"/>
            </a:endParaRPr>
          </a:p>
        </p:txBody>
      </p:sp>
      <p:sp>
        <p:nvSpPr>
          <p:cNvPr id="46" name="Rectangle 22"/>
          <p:cNvSpPr>
            <a:spLocks noChangeArrowheads="1"/>
          </p:cNvSpPr>
          <p:nvPr/>
        </p:nvSpPr>
        <p:spPr bwMode="auto">
          <a:xfrm>
            <a:off x="6347535" y="3565092"/>
            <a:ext cx="1305484" cy="373100"/>
          </a:xfrm>
          <a:prstGeom prst="rect">
            <a:avLst/>
          </a:prstGeom>
          <a:solidFill>
            <a:schemeClr val="accent1">
              <a:lumMod val="75000"/>
            </a:schemeClr>
          </a:solidFill>
          <a:ln>
            <a:noFill/>
          </a:ln>
          <a:effectLst/>
          <a:extLst/>
        </p:spPr>
        <p:txBody>
          <a:bodyPr/>
          <a:lstStyle>
            <a:defPPr>
              <a:defRPr lang="zh-CN"/>
            </a:defPPr>
            <a:lvl1pPr algn="l" rtl="0" fontAlgn="base">
              <a:spcBef>
                <a:spcPct val="0"/>
              </a:spcBef>
              <a:spcAft>
                <a:spcPct val="0"/>
              </a:spcAft>
              <a:defRPr sz="2800"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800"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800"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800"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800" kern="1200">
                <a:solidFill>
                  <a:schemeClr val="tx1"/>
                </a:solidFill>
                <a:latin typeface="Arial" panose="020B0604020202020204" pitchFamily="34" charset="0"/>
                <a:ea typeface="黑体" panose="02010609060101010101" pitchFamily="49" charset="-122"/>
                <a:cs typeface="+mn-cs"/>
              </a:defRPr>
            </a:lvl9pPr>
          </a:lstStyle>
          <a:p>
            <a:pPr algn="ctr"/>
            <a:r>
              <a:rPr lang="zh-CN" altLang="en-US" sz="1800" b="1" dirty="0" smtClean="0">
                <a:solidFill>
                  <a:schemeClr val="bg1"/>
                </a:solidFill>
                <a:latin typeface="+mj-ea"/>
                <a:ea typeface="+mj-ea"/>
                <a:cs typeface="Arial" panose="020B0604020202020204" pitchFamily="34" charset="0"/>
              </a:rPr>
              <a:t>医疗</a:t>
            </a:r>
            <a:r>
              <a:rPr lang="zh-CN" altLang="en-US" sz="1800" b="1" dirty="0">
                <a:solidFill>
                  <a:schemeClr val="bg1"/>
                </a:solidFill>
                <a:latin typeface="+mj-ea"/>
                <a:ea typeface="+mj-ea"/>
                <a:cs typeface="Arial" panose="020B0604020202020204" pitchFamily="34" charset="0"/>
              </a:rPr>
              <a:t>诊断</a:t>
            </a:r>
          </a:p>
        </p:txBody>
      </p:sp>
      <p:sp>
        <p:nvSpPr>
          <p:cNvPr id="22" name="矩形 21"/>
          <p:cNvSpPr/>
          <p:nvPr/>
        </p:nvSpPr>
        <p:spPr>
          <a:xfrm>
            <a:off x="1270367" y="3593630"/>
            <a:ext cx="1114408" cy="369332"/>
          </a:xfrm>
          <a:prstGeom prst="rect">
            <a:avLst/>
          </a:prstGeom>
          <a:solidFill>
            <a:schemeClr val="accent1">
              <a:lumMod val="75000"/>
            </a:schemeClr>
          </a:solidFill>
          <a:ln>
            <a:solidFill>
              <a:srgbClr val="1557AE"/>
            </a:solidFill>
          </a:ln>
        </p:spPr>
        <p:txBody>
          <a:bodyPr wrap="none">
            <a:spAutoFit/>
          </a:bodyPr>
          <a:lstStyle/>
          <a:p>
            <a:pPr algn="ctr"/>
            <a:r>
              <a:rPr lang="zh-CN" altLang="en-US" b="1" dirty="0" smtClean="0">
                <a:solidFill>
                  <a:schemeClr val="bg1"/>
                </a:solidFill>
                <a:latin typeface="+mj-ea"/>
                <a:ea typeface="+mj-ea"/>
                <a:cs typeface="Arial" panose="020B0604020202020204" pitchFamily="34" charset="0"/>
              </a:rPr>
              <a:t>人</a:t>
            </a:r>
            <a:r>
              <a:rPr lang="zh-CN" altLang="en-US" b="1" dirty="0">
                <a:solidFill>
                  <a:schemeClr val="bg1"/>
                </a:solidFill>
                <a:latin typeface="+mj-ea"/>
                <a:ea typeface="+mj-ea"/>
                <a:cs typeface="Arial" panose="020B0604020202020204" pitchFamily="34" charset="0"/>
              </a:rPr>
              <a:t>脸识别</a:t>
            </a:r>
          </a:p>
        </p:txBody>
      </p:sp>
      <p:sp>
        <p:nvSpPr>
          <p:cNvPr id="23" name="矩形 22"/>
          <p:cNvSpPr/>
          <p:nvPr/>
        </p:nvSpPr>
        <p:spPr>
          <a:xfrm>
            <a:off x="3096977" y="2637238"/>
            <a:ext cx="2659633" cy="400110"/>
          </a:xfrm>
          <a:prstGeom prst="rect">
            <a:avLst/>
          </a:prstGeom>
          <a:solidFill>
            <a:schemeClr val="accent1">
              <a:lumMod val="75000"/>
            </a:schemeClr>
          </a:solidFill>
        </p:spPr>
        <p:txBody>
          <a:bodyPr wrap="square">
            <a:spAutoFit/>
          </a:bodyPr>
          <a:lstStyle/>
          <a:p>
            <a:r>
              <a:rPr lang="zh-CN" altLang="en-US" sz="2000" b="1" dirty="0" smtClean="0">
                <a:solidFill>
                  <a:schemeClr val="bg1"/>
                </a:solidFill>
              </a:rPr>
              <a:t>计算机视觉应用领域：</a:t>
            </a:r>
            <a:endParaRPr lang="zh-CN" altLang="en-US" sz="2000" b="1" dirty="0">
              <a:solidFill>
                <a:schemeClr val="bg1"/>
              </a:solidFill>
            </a:endParaRPr>
          </a:p>
        </p:txBody>
      </p:sp>
      <p:sp>
        <p:nvSpPr>
          <p:cNvPr id="1039" name="下箭头 1038"/>
          <p:cNvSpPr/>
          <p:nvPr/>
        </p:nvSpPr>
        <p:spPr>
          <a:xfrm>
            <a:off x="4189682" y="3124060"/>
            <a:ext cx="474227" cy="285083"/>
          </a:xfrm>
          <a:prstGeom prst="down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112738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58597" y="211050"/>
            <a:ext cx="2616422" cy="461665"/>
          </a:xfrm>
          <a:prstGeom prst="rect">
            <a:avLst/>
          </a:prstGeom>
          <a:noFill/>
        </p:spPr>
        <p:txBody>
          <a:bodyPr wrap="none" rtlCol="0">
            <a:spAutoFit/>
          </a:bodyPr>
          <a:lstStyle/>
          <a:p>
            <a:r>
              <a:rPr lang="en-US" altLang="zh-CN" sz="2400" b="1" dirty="0">
                <a:solidFill>
                  <a:srgbClr val="0070C0"/>
                </a:solidFill>
                <a:latin typeface="微软雅黑" panose="020B0503020204020204" pitchFamily="34" charset="-122"/>
                <a:ea typeface="微软雅黑" panose="020B0503020204020204" pitchFamily="34" charset="-122"/>
              </a:rPr>
              <a:t>1.</a:t>
            </a:r>
            <a:r>
              <a:rPr lang="zh-CN" altLang="en-US" sz="2400" b="1" dirty="0">
                <a:solidFill>
                  <a:srgbClr val="0070C0"/>
                </a:solidFill>
                <a:latin typeface="微软雅黑" panose="020B0503020204020204" pitchFamily="34" charset="-122"/>
                <a:ea typeface="微软雅黑" panose="020B0503020204020204" pitchFamily="34" charset="-122"/>
              </a:rPr>
              <a:t>研究背景与意义</a:t>
            </a:r>
          </a:p>
        </p:txBody>
      </p:sp>
      <p:pic>
        <p:nvPicPr>
          <p:cNvPr id="1026"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0377" y="726821"/>
            <a:ext cx="185261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6939" y="754647"/>
            <a:ext cx="1846262"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组合 29"/>
          <p:cNvGrpSpPr/>
          <p:nvPr/>
        </p:nvGrpSpPr>
        <p:grpSpPr>
          <a:xfrm>
            <a:off x="3232746" y="2199461"/>
            <a:ext cx="5860710" cy="1899310"/>
            <a:chOff x="334199" y="1418932"/>
            <a:chExt cx="10427213" cy="3379198"/>
          </a:xfrm>
        </p:grpSpPr>
        <p:grpSp>
          <p:nvGrpSpPr>
            <p:cNvPr id="31" name="组合 30"/>
            <p:cNvGrpSpPr/>
            <p:nvPr/>
          </p:nvGrpSpPr>
          <p:grpSpPr>
            <a:xfrm>
              <a:off x="334199" y="1418932"/>
              <a:ext cx="10427213" cy="3379198"/>
              <a:chOff x="135023" y="1323075"/>
              <a:chExt cx="10427213" cy="3379198"/>
            </a:xfrm>
          </p:grpSpPr>
          <p:grpSp>
            <p:nvGrpSpPr>
              <p:cNvPr id="36" name="组合 35"/>
              <p:cNvGrpSpPr/>
              <p:nvPr/>
            </p:nvGrpSpPr>
            <p:grpSpPr>
              <a:xfrm>
                <a:off x="135023" y="1348642"/>
                <a:ext cx="3223881" cy="3353631"/>
                <a:chOff x="4049834" y="1273248"/>
                <a:chExt cx="3223881" cy="3353631"/>
              </a:xfrm>
            </p:grpSpPr>
            <p:pic>
              <p:nvPicPr>
                <p:cNvPr id="50" name="图片 49"/>
                <p:cNvPicPr>
                  <a:picLocks noChangeAspect="1"/>
                </p:cNvPicPr>
                <p:nvPr/>
              </p:nvPicPr>
              <p:blipFill>
                <a:blip r:embed="rId4"/>
                <a:stretch>
                  <a:fillRect/>
                </a:stretch>
              </p:blipFill>
              <p:spPr>
                <a:xfrm>
                  <a:off x="4049834" y="1773545"/>
                  <a:ext cx="2885761" cy="2853334"/>
                </a:xfrm>
                <a:prstGeom prst="rect">
                  <a:avLst/>
                </a:prstGeom>
              </p:spPr>
            </p:pic>
            <p:pic>
              <p:nvPicPr>
                <p:cNvPr id="51" name="图片 50"/>
                <p:cNvPicPr>
                  <a:picLocks noChangeAspect="1"/>
                </p:cNvPicPr>
                <p:nvPr/>
              </p:nvPicPr>
              <p:blipFill>
                <a:blip r:embed="rId5"/>
                <a:stretch>
                  <a:fillRect/>
                </a:stretch>
              </p:blipFill>
              <p:spPr>
                <a:xfrm>
                  <a:off x="5527914" y="1273248"/>
                  <a:ext cx="1745801" cy="1854913"/>
                </a:xfrm>
                <a:prstGeom prst="ellipse">
                  <a:avLst/>
                </a:prstGeom>
                <a:ln>
                  <a:noFill/>
                </a:ln>
                <a:effectLst>
                  <a:softEdge rad="112500"/>
                </a:effectLst>
              </p:spPr>
            </p:pic>
            <p:cxnSp>
              <p:nvCxnSpPr>
                <p:cNvPr id="52" name="直接连接符 51"/>
                <p:cNvCxnSpPr/>
                <p:nvPr/>
              </p:nvCxnSpPr>
              <p:spPr>
                <a:xfrm flipV="1">
                  <a:off x="4771176" y="2384130"/>
                  <a:ext cx="1290037" cy="100186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6231855" y="1323075"/>
                <a:ext cx="2414869" cy="3013352"/>
                <a:chOff x="5997828" y="2062411"/>
                <a:chExt cx="2070019" cy="2583038"/>
              </a:xfrm>
            </p:grpSpPr>
            <p:pic>
              <p:nvPicPr>
                <p:cNvPr id="46" name="图片 45"/>
                <p:cNvPicPr>
                  <a:picLocks noChangeAspect="1"/>
                </p:cNvPicPr>
                <p:nvPr/>
              </p:nvPicPr>
              <p:blipFill>
                <a:blip r:embed="rId6"/>
                <a:stretch>
                  <a:fillRect/>
                </a:stretch>
              </p:blipFill>
              <p:spPr>
                <a:xfrm>
                  <a:off x="7306763" y="2062411"/>
                  <a:ext cx="761084" cy="2583038"/>
                </a:xfrm>
                <a:prstGeom prst="rect">
                  <a:avLst/>
                </a:prstGeom>
                <a:ln>
                  <a:solidFill>
                    <a:schemeClr val="bg1"/>
                  </a:solidFill>
                </a:ln>
              </p:spPr>
            </p:pic>
            <p:pic>
              <p:nvPicPr>
                <p:cNvPr id="47" name="图片 46"/>
                <p:cNvPicPr>
                  <a:picLocks noChangeAspect="1"/>
                </p:cNvPicPr>
                <p:nvPr/>
              </p:nvPicPr>
              <p:blipFill>
                <a:blip r:embed="rId7"/>
                <a:stretch>
                  <a:fillRect/>
                </a:stretch>
              </p:blipFill>
              <p:spPr>
                <a:xfrm rot="10800000">
                  <a:off x="6290174" y="2879340"/>
                  <a:ext cx="1573280" cy="1312874"/>
                </a:xfrm>
                <a:prstGeom prst="rect">
                  <a:avLst/>
                </a:prstGeom>
                <a:ln>
                  <a:solidFill>
                    <a:schemeClr val="bg1"/>
                  </a:solidFill>
                </a:ln>
              </p:spPr>
            </p:pic>
            <p:pic>
              <p:nvPicPr>
                <p:cNvPr id="48" name="图片 47"/>
                <p:cNvPicPr>
                  <a:picLocks noChangeAspect="1"/>
                </p:cNvPicPr>
                <p:nvPr/>
              </p:nvPicPr>
              <p:blipFill>
                <a:blip r:embed="rId6"/>
                <a:stretch>
                  <a:fillRect/>
                </a:stretch>
              </p:blipFill>
              <p:spPr>
                <a:xfrm rot="10800000">
                  <a:off x="6596686" y="3215542"/>
                  <a:ext cx="872571" cy="1133574"/>
                </a:xfrm>
                <a:prstGeom prst="rect">
                  <a:avLst/>
                </a:prstGeom>
                <a:ln>
                  <a:solidFill>
                    <a:schemeClr val="bg1"/>
                  </a:solidFill>
                </a:ln>
              </p:spPr>
            </p:pic>
            <p:pic>
              <p:nvPicPr>
                <p:cNvPr id="49" name="图片 48"/>
                <p:cNvPicPr>
                  <a:picLocks noChangeAspect="1"/>
                </p:cNvPicPr>
                <p:nvPr/>
              </p:nvPicPr>
              <p:blipFill>
                <a:blip r:embed="rId7"/>
                <a:stretch>
                  <a:fillRect/>
                </a:stretch>
              </p:blipFill>
              <p:spPr>
                <a:xfrm>
                  <a:off x="5997828" y="3462288"/>
                  <a:ext cx="1289604" cy="1076150"/>
                </a:xfrm>
                <a:prstGeom prst="rect">
                  <a:avLst/>
                </a:prstGeom>
                <a:ln>
                  <a:solidFill>
                    <a:schemeClr val="bg1"/>
                  </a:solidFill>
                </a:ln>
              </p:spPr>
            </p:pic>
          </p:grpSp>
          <p:sp>
            <p:nvSpPr>
              <p:cNvPr id="42" name="右箭头 41"/>
              <p:cNvSpPr/>
              <p:nvPr/>
            </p:nvSpPr>
            <p:spPr>
              <a:xfrm>
                <a:off x="3104761" y="3177824"/>
                <a:ext cx="505375" cy="4992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p:cNvSpPr txBox="1"/>
              <p:nvPr/>
            </p:nvSpPr>
            <p:spPr>
              <a:xfrm>
                <a:off x="3640092" y="3098036"/>
                <a:ext cx="2472939" cy="563214"/>
              </a:xfrm>
              <a:prstGeom prst="rect">
                <a:avLst/>
              </a:prstGeom>
              <a:solidFill>
                <a:schemeClr val="accent1"/>
              </a:solidFill>
            </p:spPr>
            <p:txBody>
              <a:bodyPr wrap="square" rtlCol="0">
                <a:spAutoFit/>
              </a:bodyPr>
              <a:lstStyle/>
              <a:p>
                <a:r>
                  <a:rPr lang="en-US" altLang="zh-CN" sz="1600" dirty="0" smtClean="0">
                    <a:solidFill>
                      <a:schemeClr val="bg1"/>
                    </a:solidFill>
                    <a:latin typeface="+mj-lt"/>
                  </a:rPr>
                  <a:t>Faster R-CNN</a:t>
                </a:r>
                <a:endParaRPr lang="zh-CN" altLang="en-US" sz="1600" dirty="0">
                  <a:solidFill>
                    <a:schemeClr val="bg1"/>
                  </a:solidFill>
                  <a:latin typeface="+mj-lt"/>
                </a:endParaRPr>
              </a:p>
            </p:txBody>
          </p:sp>
          <p:sp>
            <p:nvSpPr>
              <p:cNvPr id="44" name="右箭头 43"/>
              <p:cNvSpPr/>
              <p:nvPr/>
            </p:nvSpPr>
            <p:spPr>
              <a:xfrm>
                <a:off x="8765854" y="3162047"/>
                <a:ext cx="505373" cy="4992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p:cNvSpPr txBox="1"/>
              <p:nvPr/>
            </p:nvSpPr>
            <p:spPr>
              <a:xfrm>
                <a:off x="9390359" y="3113813"/>
                <a:ext cx="1171877" cy="563214"/>
              </a:xfrm>
              <a:prstGeom prst="rect">
                <a:avLst/>
              </a:prstGeom>
              <a:solidFill>
                <a:schemeClr val="accent1"/>
              </a:solidFill>
            </p:spPr>
            <p:txBody>
              <a:bodyPr wrap="square" rtlCol="0">
                <a:spAutoFit/>
              </a:bodyPr>
              <a:lstStyle/>
              <a:p>
                <a:r>
                  <a:rPr lang="en-US" altLang="zh-CN" sz="1600" dirty="0" smtClean="0">
                    <a:solidFill>
                      <a:schemeClr val="bg1"/>
                    </a:solidFill>
                    <a:latin typeface="+mj-lt"/>
                  </a:rPr>
                  <a:t>U-net</a:t>
                </a:r>
                <a:endParaRPr lang="zh-CN" altLang="en-US" sz="2400" dirty="0">
                  <a:solidFill>
                    <a:schemeClr val="bg1"/>
                  </a:solidFill>
                  <a:latin typeface="+mj-lt"/>
                </a:endParaRPr>
              </a:p>
            </p:txBody>
          </p:sp>
        </p:grpSp>
        <p:sp>
          <p:nvSpPr>
            <p:cNvPr id="34" name="矩形 33"/>
            <p:cNvSpPr/>
            <p:nvPr/>
          </p:nvSpPr>
          <p:spPr>
            <a:xfrm>
              <a:off x="552253" y="3086000"/>
              <a:ext cx="2177454" cy="87456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35050" y="2699859"/>
              <a:ext cx="1102419" cy="406229"/>
            </a:xfrm>
            <a:prstGeom prst="rect">
              <a:avLst/>
            </a:prstGeom>
            <a:solidFill>
              <a:schemeClr val="bg1"/>
            </a:solidFill>
            <a:ln>
              <a:solidFill>
                <a:schemeClr val="tx1"/>
              </a:solidFill>
            </a:ln>
          </p:spPr>
          <p:txBody>
            <a:bodyPr wrap="square">
              <a:spAutoFit/>
            </a:bodyPr>
            <a:lstStyle/>
            <a:p>
              <a:r>
                <a:rPr lang="en-US" altLang="zh-CN" sz="900" dirty="0" smtClean="0">
                  <a:latin typeface="+mj-lt"/>
                </a:rPr>
                <a:t>Insulator </a:t>
              </a:r>
              <a:endParaRPr lang="zh-CN" altLang="en-US" sz="1050" dirty="0">
                <a:latin typeface="+mj-lt"/>
              </a:endParaRPr>
            </a:p>
          </p:txBody>
        </p:sp>
      </p:grpSp>
      <p:grpSp>
        <p:nvGrpSpPr>
          <p:cNvPr id="17" name="组合 16"/>
          <p:cNvGrpSpPr/>
          <p:nvPr/>
        </p:nvGrpSpPr>
        <p:grpSpPr>
          <a:xfrm>
            <a:off x="3102078" y="4257955"/>
            <a:ext cx="5909348" cy="2244000"/>
            <a:chOff x="2171611" y="4270878"/>
            <a:chExt cx="6226528" cy="2364445"/>
          </a:xfrm>
        </p:grpSpPr>
        <p:sp>
          <p:nvSpPr>
            <p:cNvPr id="62" name="右箭头 61"/>
            <p:cNvSpPr/>
            <p:nvPr/>
          </p:nvSpPr>
          <p:spPr>
            <a:xfrm>
              <a:off x="6408907" y="5169247"/>
              <a:ext cx="232950" cy="353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2171611" y="4270878"/>
              <a:ext cx="6226528" cy="2364445"/>
              <a:chOff x="2231253" y="4324433"/>
              <a:chExt cx="6226528" cy="2364445"/>
            </a:xfrm>
          </p:grpSpPr>
          <p:grpSp>
            <p:nvGrpSpPr>
              <p:cNvPr id="11" name="组合 10"/>
              <p:cNvGrpSpPr/>
              <p:nvPr/>
            </p:nvGrpSpPr>
            <p:grpSpPr>
              <a:xfrm>
                <a:off x="2231253" y="4324433"/>
                <a:ext cx="6226528" cy="2364445"/>
                <a:chOff x="2231253" y="4324433"/>
                <a:chExt cx="6226528" cy="2364445"/>
              </a:xfrm>
            </p:grpSpPr>
            <p:grpSp>
              <p:nvGrpSpPr>
                <p:cNvPr id="53" name="组合 52"/>
                <p:cNvGrpSpPr/>
                <p:nvPr/>
              </p:nvGrpSpPr>
              <p:grpSpPr>
                <a:xfrm>
                  <a:off x="2231253" y="4456670"/>
                  <a:ext cx="4274473" cy="2198370"/>
                  <a:chOff x="-73280" y="2215177"/>
                  <a:chExt cx="6171717" cy="3254069"/>
                </a:xfrm>
              </p:grpSpPr>
              <p:pic>
                <p:nvPicPr>
                  <p:cNvPr id="57" name="图片 56"/>
                  <p:cNvPicPr>
                    <a:picLocks noChangeAspect="1"/>
                  </p:cNvPicPr>
                  <p:nvPr/>
                </p:nvPicPr>
                <p:blipFill>
                  <a:blip r:embed="rId8"/>
                  <a:stretch>
                    <a:fillRect/>
                  </a:stretch>
                </p:blipFill>
                <p:spPr>
                  <a:xfrm>
                    <a:off x="-73280" y="2546136"/>
                    <a:ext cx="5775539" cy="2923110"/>
                  </a:xfrm>
                  <a:prstGeom prst="rect">
                    <a:avLst/>
                  </a:prstGeom>
                </p:spPr>
              </p:pic>
              <p:sp>
                <p:nvSpPr>
                  <p:cNvPr id="55" name="矩形 54"/>
                  <p:cNvSpPr/>
                  <p:nvPr/>
                </p:nvSpPr>
                <p:spPr>
                  <a:xfrm>
                    <a:off x="4039962" y="2215177"/>
                    <a:ext cx="2058475" cy="501134"/>
                  </a:xfrm>
                  <a:prstGeom prst="rect">
                    <a:avLst/>
                  </a:prstGeom>
                </p:spPr>
                <p:txBody>
                  <a:bodyPr wrap="square">
                    <a:spAutoFit/>
                  </a:bodyPr>
                  <a:lstStyle/>
                  <a:p>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输出特征</a:t>
                    </a:r>
                    <a:endParaRPr lang="zh-CN" altLang="en-US" sz="1600" dirty="0"/>
                  </a:p>
                </p:txBody>
              </p:sp>
            </p:grpSp>
            <p:grpSp>
              <p:nvGrpSpPr>
                <p:cNvPr id="58" name="组合 57"/>
                <p:cNvGrpSpPr/>
                <p:nvPr/>
              </p:nvGrpSpPr>
              <p:grpSpPr>
                <a:xfrm>
                  <a:off x="6836824" y="4324433"/>
                  <a:ext cx="1620957" cy="2364445"/>
                  <a:chOff x="6722608" y="1928385"/>
                  <a:chExt cx="2519901" cy="3675710"/>
                </a:xfrm>
              </p:grpSpPr>
              <p:pic>
                <p:nvPicPr>
                  <p:cNvPr id="59" name="图片 58"/>
                  <p:cNvPicPr>
                    <a:picLocks noChangeAspect="1"/>
                  </p:cNvPicPr>
                  <p:nvPr/>
                </p:nvPicPr>
                <p:blipFill rotWithShape="1">
                  <a:blip r:embed="rId9"/>
                  <a:srcRect t="5673" r="67292" b="1688"/>
                  <a:stretch/>
                </p:blipFill>
                <p:spPr>
                  <a:xfrm>
                    <a:off x="6901867" y="2397112"/>
                    <a:ext cx="1754678" cy="1620570"/>
                  </a:xfrm>
                  <a:prstGeom prst="rect">
                    <a:avLst/>
                  </a:prstGeom>
                </p:spPr>
              </p:pic>
              <p:pic>
                <p:nvPicPr>
                  <p:cNvPr id="60" name="图片 59"/>
                  <p:cNvPicPr>
                    <a:picLocks noChangeAspect="1"/>
                  </p:cNvPicPr>
                  <p:nvPr/>
                </p:nvPicPr>
                <p:blipFill rotWithShape="1">
                  <a:blip r:embed="rId9"/>
                  <a:srcRect l="33254" t="4863" r="32090" b="3548"/>
                  <a:stretch/>
                </p:blipFill>
                <p:spPr>
                  <a:xfrm>
                    <a:off x="6901867" y="4068368"/>
                    <a:ext cx="1782021" cy="1535727"/>
                  </a:xfrm>
                  <a:prstGeom prst="rect">
                    <a:avLst/>
                  </a:prstGeom>
                </p:spPr>
              </p:pic>
              <p:sp>
                <p:nvSpPr>
                  <p:cNvPr id="61" name="矩形 60"/>
                  <p:cNvSpPr/>
                  <p:nvPr/>
                </p:nvSpPr>
                <p:spPr>
                  <a:xfrm>
                    <a:off x="6722608" y="1928385"/>
                    <a:ext cx="2519901" cy="526308"/>
                  </a:xfrm>
                  <a:prstGeom prst="rect">
                    <a:avLst/>
                  </a:prstGeom>
                </p:spPr>
                <p:txBody>
                  <a:bodyPr wrap="none">
                    <a:spAutoFit/>
                  </a:bodyPr>
                  <a:lstStyle/>
                  <a:p>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目标检测结果：</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63" name="矩形 62"/>
              <p:cNvSpPr/>
              <p:nvPr/>
            </p:nvSpPr>
            <p:spPr>
              <a:xfrm>
                <a:off x="2411113" y="4442092"/>
                <a:ext cx="2474845" cy="338554"/>
              </a:xfrm>
              <a:prstGeom prst="rect">
                <a:avLst/>
              </a:prstGeom>
            </p:spPr>
            <p:txBody>
              <a:bodyPr wrap="none">
                <a:spAutoFit/>
              </a:bodyPr>
              <a:lstStyle/>
              <a:p>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特征提取： </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CNN + VLAD</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18" name="矩形 17"/>
          <p:cNvSpPr/>
          <p:nvPr/>
        </p:nvSpPr>
        <p:spPr>
          <a:xfrm>
            <a:off x="16671" y="960077"/>
            <a:ext cx="2741456" cy="369332"/>
          </a:xfrm>
          <a:prstGeom prst="rect">
            <a:avLst/>
          </a:prstGeom>
          <a:solidFill>
            <a:schemeClr val="accent1">
              <a:lumMod val="40000"/>
              <a:lumOff val="60000"/>
            </a:schemeClr>
          </a:solidFill>
        </p:spPr>
        <p:txBody>
          <a:bodyPr wrap="none">
            <a:spAutoFit/>
          </a:bodyPr>
          <a:lstStyle/>
          <a:p>
            <a:r>
              <a:rPr lang="zh-CN" altLang="en-US" b="1" dirty="0" smtClean="0"/>
              <a:t>一、传统图像识别算法：</a:t>
            </a:r>
            <a:endParaRPr lang="en-US" altLang="zh-CN" b="1" dirty="0" smtClean="0"/>
          </a:p>
        </p:txBody>
      </p:sp>
      <p:sp>
        <p:nvSpPr>
          <p:cNvPr id="22" name="下箭头 21"/>
          <p:cNvSpPr/>
          <p:nvPr/>
        </p:nvSpPr>
        <p:spPr>
          <a:xfrm>
            <a:off x="1311113" y="5345362"/>
            <a:ext cx="227019" cy="1868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767826" y="1923993"/>
            <a:ext cx="1620957" cy="523220"/>
          </a:xfrm>
          <a:prstGeom prst="rect">
            <a:avLst/>
          </a:prstGeom>
        </p:spPr>
        <p:txBody>
          <a:bodyPr wrap="none">
            <a:spAutoFit/>
          </a:bodyPr>
          <a:lstStyle/>
          <a:p>
            <a:r>
              <a:rPr lang="zh-CN" altLang="en-US" sz="1400" dirty="0" smtClean="0"/>
              <a:t>单一部件边缘检测</a:t>
            </a:r>
            <a:endParaRPr lang="en-US" altLang="zh-CN" sz="1400" dirty="0" smtClean="0"/>
          </a:p>
          <a:p>
            <a:r>
              <a:rPr lang="zh-CN" altLang="en-US" sz="1400" dirty="0" smtClean="0"/>
              <a:t>不能排除背景干扰</a:t>
            </a:r>
            <a:endParaRPr lang="zh-CN" altLang="en-US" sz="1400" dirty="0"/>
          </a:p>
        </p:txBody>
      </p:sp>
      <p:sp>
        <p:nvSpPr>
          <p:cNvPr id="26" name="矩形 25"/>
          <p:cNvSpPr/>
          <p:nvPr/>
        </p:nvSpPr>
        <p:spPr>
          <a:xfrm>
            <a:off x="548117" y="1381654"/>
            <a:ext cx="1980029" cy="307777"/>
          </a:xfrm>
          <a:prstGeom prst="rect">
            <a:avLst/>
          </a:prstGeom>
        </p:spPr>
        <p:txBody>
          <a:bodyPr wrap="none">
            <a:spAutoFit/>
          </a:bodyPr>
          <a:lstStyle/>
          <a:p>
            <a:r>
              <a:rPr lang="zh-CN" altLang="en-US" sz="1400" dirty="0" smtClean="0"/>
              <a:t>输电线路边缘提取算法</a:t>
            </a:r>
            <a:endParaRPr lang="en-US" altLang="zh-CN" sz="1400" dirty="0"/>
          </a:p>
        </p:txBody>
      </p:sp>
      <p:sp>
        <p:nvSpPr>
          <p:cNvPr id="68" name="矩形 67"/>
          <p:cNvSpPr/>
          <p:nvPr/>
        </p:nvSpPr>
        <p:spPr>
          <a:xfrm>
            <a:off x="16671" y="2585935"/>
            <a:ext cx="3113062" cy="369332"/>
          </a:xfrm>
          <a:prstGeom prst="rect">
            <a:avLst/>
          </a:prstGeom>
          <a:solidFill>
            <a:schemeClr val="accent1">
              <a:lumMod val="40000"/>
              <a:lumOff val="60000"/>
            </a:schemeClr>
          </a:solidFill>
        </p:spPr>
        <p:txBody>
          <a:bodyPr wrap="square">
            <a:spAutoFit/>
          </a:bodyPr>
          <a:lstStyle/>
          <a:p>
            <a:r>
              <a:rPr lang="zh-CN" altLang="en-US" b="1" dirty="0" smtClean="0"/>
              <a:t>二、深度学习图像识别算法：</a:t>
            </a:r>
            <a:endParaRPr lang="en-US" altLang="zh-CN" b="1" dirty="0" smtClean="0"/>
          </a:p>
        </p:txBody>
      </p:sp>
      <p:sp>
        <p:nvSpPr>
          <p:cNvPr id="27" name="矩形 26"/>
          <p:cNvSpPr/>
          <p:nvPr/>
        </p:nvSpPr>
        <p:spPr>
          <a:xfrm>
            <a:off x="104357" y="3208981"/>
            <a:ext cx="3151405" cy="1061829"/>
          </a:xfrm>
          <a:prstGeom prst="rect">
            <a:avLst/>
          </a:prstGeom>
        </p:spPr>
        <p:txBody>
          <a:bodyPr wrap="square">
            <a:spAutoFit/>
          </a:bodyPr>
          <a:lstStyle/>
          <a:p>
            <a:pPr marL="0" lvl="1">
              <a:lnSpc>
                <a:spcPct val="150000"/>
              </a:lnSpc>
            </a:pP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可见光图下自爆</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式</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玻璃绝缘子定位    </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Faster </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R-CNN</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：框出绝缘子</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位置</a:t>
            </a:r>
            <a:endPar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0" lvl="1">
              <a:lnSpc>
                <a:spcPct val="150000"/>
              </a:lnSpc>
            </a:pP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U-net</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：定位</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故障</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区域</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矩形 69"/>
          <p:cNvSpPr/>
          <p:nvPr/>
        </p:nvSpPr>
        <p:spPr>
          <a:xfrm>
            <a:off x="87520" y="4216276"/>
            <a:ext cx="3151405" cy="1061829"/>
          </a:xfrm>
          <a:prstGeom prst="rect">
            <a:avLst/>
          </a:prstGeom>
        </p:spPr>
        <p:txBody>
          <a:bodyPr wrap="square">
            <a:spAutoFit/>
          </a:bodyPr>
          <a:lstStyle/>
          <a:p>
            <a:pPr marL="0" lvl="1">
              <a:lnSpc>
                <a:spcPct val="150000"/>
              </a:lnSpc>
            </a:pP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红外图下绝缘子特征提取</a:t>
            </a:r>
            <a:endPar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0" lvl="1">
              <a:lnSpc>
                <a:spcPct val="150000"/>
              </a:lnSpc>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特征提取： </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CNN+VLAD</a:t>
            </a:r>
          </a:p>
          <a:p>
            <a:pPr marL="0" lvl="1">
              <a:lnSpc>
                <a:spcPct val="150000"/>
              </a:lnSpc>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目标检测： </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SVM</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分类器</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NMS</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矩形 66"/>
          <p:cNvSpPr/>
          <p:nvPr/>
        </p:nvSpPr>
        <p:spPr>
          <a:xfrm>
            <a:off x="224367" y="5605410"/>
            <a:ext cx="2877711" cy="815608"/>
          </a:xfrm>
          <a:prstGeom prst="rect">
            <a:avLst/>
          </a:prstGeom>
        </p:spPr>
        <p:txBody>
          <a:bodyPr wrap="none">
            <a:spAutoFit/>
          </a:bodyPr>
          <a:lstStyle/>
          <a:p>
            <a:r>
              <a:rPr lang="zh-CN" altLang="en-US" sz="1400" b="1" dirty="0" smtClean="0">
                <a:latin typeface="Times New Roman" panose="02020603050405020304" pitchFamily="18" charset="0"/>
                <a:ea typeface="微软雅黑" panose="020B0503020204020204" pitchFamily="34" charset="-122"/>
                <a:cs typeface="Times New Roman" panose="02020603050405020304" pitchFamily="18" charset="0"/>
              </a:rPr>
              <a:t>深度学习精度可达</a:t>
            </a:r>
            <a:r>
              <a:rPr lang="en-US" altLang="zh-CN" sz="1400" b="1" dirty="0" smtClean="0">
                <a:latin typeface="Times New Roman" panose="02020603050405020304" pitchFamily="18" charset="0"/>
                <a:ea typeface="微软雅黑" panose="020B0503020204020204" pitchFamily="34" charset="-122"/>
                <a:cs typeface="Times New Roman" panose="02020603050405020304" pitchFamily="18" charset="0"/>
              </a:rPr>
              <a:t>90%</a:t>
            </a:r>
            <a:r>
              <a:rPr lang="zh-CN" altLang="en-US" sz="1400" b="1" dirty="0" smtClean="0">
                <a:latin typeface="Times New Roman" panose="02020603050405020304" pitchFamily="18" charset="0"/>
                <a:ea typeface="微软雅黑" panose="020B0503020204020204" pitchFamily="34" charset="-122"/>
                <a:cs typeface="Times New Roman" panose="02020603050405020304" pitchFamily="18" charset="0"/>
              </a:rPr>
              <a:t>以上</a:t>
            </a:r>
            <a:endParaRPr lang="en-US" altLang="zh-CN" sz="1400" b="1" dirty="0" smtClean="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500" b="1" dirty="0" smtClean="0">
                <a:latin typeface="Times New Roman" panose="02020603050405020304" pitchFamily="18" charset="0"/>
                <a:ea typeface="微软雅黑" panose="020B0503020204020204" pitchFamily="34" charset="-122"/>
                <a:cs typeface="Times New Roman" panose="02020603050405020304" pitchFamily="18" charset="0"/>
              </a:rPr>
              <a:t> </a:t>
            </a:r>
          </a:p>
          <a:p>
            <a:r>
              <a:rPr lang="zh-CN" altLang="en-US" sz="1400" b="1" dirty="0" smtClean="0">
                <a:latin typeface="Times New Roman" panose="02020603050405020304" pitchFamily="18" charset="0"/>
                <a:ea typeface="微软雅黑" panose="020B0503020204020204" pitchFamily="34" charset="-122"/>
                <a:cs typeface="Times New Roman" panose="02020603050405020304" pitchFamily="18" charset="0"/>
              </a:rPr>
              <a:t>问题：数据量少、识别部件单一、</a:t>
            </a:r>
            <a:endParaRPr lang="en-US" altLang="zh-CN" sz="1400" b="1" dirty="0" smtClean="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1400" b="1"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b="1" dirty="0" smtClean="0">
                <a:latin typeface="Times New Roman" panose="02020603050405020304" pitchFamily="18" charset="0"/>
                <a:ea typeface="微软雅黑" panose="020B0503020204020204" pitchFamily="34" charset="-122"/>
                <a:cs typeface="Times New Roman" panose="02020603050405020304" pitchFamily="18" charset="0"/>
              </a:rPr>
              <a:t>背景干扰严重</a:t>
            </a:r>
            <a:endParaRPr lang="zh-CN" altLang="en-US" sz="1400" b="1" dirty="0"/>
          </a:p>
        </p:txBody>
      </p:sp>
      <p:sp>
        <p:nvSpPr>
          <p:cNvPr id="72" name="下箭头 71"/>
          <p:cNvSpPr/>
          <p:nvPr/>
        </p:nvSpPr>
        <p:spPr>
          <a:xfrm>
            <a:off x="1424621" y="1713295"/>
            <a:ext cx="227019" cy="1868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6123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81025" y="138783"/>
            <a:ext cx="2132315" cy="430887"/>
          </a:xfrm>
          <a:prstGeom prst="rect">
            <a:avLst/>
          </a:prstGeom>
          <a:noFill/>
        </p:spPr>
        <p:txBody>
          <a:bodyPr wrap="none" rtlCol="0">
            <a:spAutoFit/>
          </a:bodyPr>
          <a:lstStyle/>
          <a:p>
            <a:r>
              <a:rPr lang="en-US" altLang="zh-CN" sz="2200" b="1" dirty="0" smtClean="0">
                <a:solidFill>
                  <a:srgbClr val="0070C0"/>
                </a:solidFill>
                <a:latin typeface="微软雅黑" panose="020B0503020204020204" pitchFamily="34" charset="-122"/>
                <a:ea typeface="微软雅黑" panose="020B0503020204020204" pitchFamily="34" charset="-122"/>
              </a:rPr>
              <a:t>2.</a:t>
            </a:r>
            <a:r>
              <a:rPr lang="zh-CN" altLang="en-US" sz="2200" b="1" dirty="0" smtClean="0">
                <a:solidFill>
                  <a:srgbClr val="0070C0"/>
                </a:solidFill>
                <a:latin typeface="微软雅黑" panose="020B0503020204020204" pitchFamily="34" charset="-122"/>
                <a:ea typeface="微软雅黑" panose="020B0503020204020204" pitchFamily="34" charset="-122"/>
              </a:rPr>
              <a:t>红外图像识别</a:t>
            </a:r>
            <a:endParaRPr lang="zh-CN" altLang="en-US" sz="2200" b="1" dirty="0">
              <a:solidFill>
                <a:srgbClr val="0070C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440808" y="3551087"/>
            <a:ext cx="8193397" cy="1527696"/>
            <a:chOff x="-1230640" y="1697568"/>
            <a:chExt cx="8963392" cy="1628301"/>
          </a:xfrm>
        </p:grpSpPr>
        <p:grpSp>
          <p:nvGrpSpPr>
            <p:cNvPr id="29" name="组合 28"/>
            <p:cNvGrpSpPr/>
            <p:nvPr/>
          </p:nvGrpSpPr>
          <p:grpSpPr>
            <a:xfrm>
              <a:off x="-1230640" y="1697568"/>
              <a:ext cx="6672288" cy="1628301"/>
              <a:chOff x="109273" y="2243667"/>
              <a:chExt cx="6672288" cy="1628301"/>
            </a:xfrm>
          </p:grpSpPr>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6801" y="2243667"/>
                <a:ext cx="2167467" cy="1625600"/>
              </a:xfrm>
              <a:prstGeom prst="rect">
                <a:avLst/>
              </a:prstGeom>
            </p:spPr>
          </p:pic>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73" y="2243667"/>
                <a:ext cx="2171068" cy="1628301"/>
              </a:xfrm>
              <a:prstGeom prst="rect">
                <a:avLst/>
              </a:prstGeom>
            </p:spPr>
          </p:pic>
          <p:pic>
            <p:nvPicPr>
              <p:cNvPr id="45" name="图片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6773" y="2253176"/>
                <a:ext cx="2154788" cy="1616091"/>
              </a:xfrm>
              <a:prstGeom prst="rect">
                <a:avLst/>
              </a:prstGeom>
            </p:spPr>
          </p:pic>
        </p:grpSp>
        <p:pic>
          <p:nvPicPr>
            <p:cNvPr id="2" name="图片 1"/>
            <p:cNvPicPr>
              <a:picLocks noChangeAspect="1"/>
            </p:cNvPicPr>
            <p:nvPr/>
          </p:nvPicPr>
          <p:blipFill rotWithShape="1">
            <a:blip r:embed="rId5">
              <a:extLst>
                <a:ext uri="{28A0092B-C50C-407E-A947-70E740481C1C}">
                  <a14:useLocalDpi xmlns:a14="http://schemas.microsoft.com/office/drawing/2010/main" val="0"/>
                </a:ext>
              </a:extLst>
            </a:blip>
            <a:srcRect l="4539" t="5615"/>
            <a:stretch/>
          </p:blipFill>
          <p:spPr>
            <a:xfrm>
              <a:off x="5558828" y="1711105"/>
              <a:ext cx="2173924" cy="1612063"/>
            </a:xfrm>
            <a:prstGeom prst="rect">
              <a:avLst/>
            </a:prstGeom>
          </p:spPr>
        </p:pic>
      </p:grpSp>
      <p:sp>
        <p:nvSpPr>
          <p:cNvPr id="49" name="矩形 48"/>
          <p:cNvSpPr/>
          <p:nvPr/>
        </p:nvSpPr>
        <p:spPr>
          <a:xfrm>
            <a:off x="81393" y="5328067"/>
            <a:ext cx="9062607" cy="118494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marL="285750" indent="-285750">
              <a:buFont typeface="Arial" panose="020B0604020202020204" pitchFamily="34" charset="0"/>
              <a:buChar char="•"/>
            </a:pP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故障</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类型：</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、引流板</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发热  </a:t>
            </a:r>
            <a:r>
              <a:rPr lang="en-US" altLang="zh-CN" sz="5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绝缘子芯棒发热  </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放电间隙</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发热</a:t>
            </a:r>
            <a:endPar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buFont typeface="Arial" panose="020B0604020202020204" pitchFamily="34" charset="0"/>
              <a:buChar char="•"/>
            </a:pPr>
            <a:endParaRPr lang="en-US" altLang="zh-CN" sz="8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已有数据：</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图片数量约</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4000</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张 其中故障样本占</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10%</a:t>
            </a:r>
          </a:p>
          <a:p>
            <a:pPr marL="285750" indent="-285750">
              <a:lnSpc>
                <a:spcPct val="150000"/>
              </a:lnSpc>
              <a:buFont typeface="Arial" panose="020B0604020202020204" pitchFamily="34" charset="0"/>
              <a:buChar char="•"/>
            </a:pP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研究目标：</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、实现红外图中输电线路上器件的识别与定位；</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 2</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、实现</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红外图像中</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过热缺陷检测</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矩形 16"/>
          <p:cNvSpPr/>
          <p:nvPr/>
        </p:nvSpPr>
        <p:spPr>
          <a:xfrm>
            <a:off x="330554" y="3065626"/>
            <a:ext cx="8955921" cy="369332"/>
          </a:xfrm>
          <a:prstGeom prst="rect">
            <a:avLst/>
          </a:prstGeom>
        </p:spPr>
        <p:txBody>
          <a:bodyPr wrap="square">
            <a:spAutoFit/>
          </a:bodyPr>
          <a:lstStyle/>
          <a:p>
            <a:r>
              <a:rPr lang="zh-CN" altLang="en-US" b="1" dirty="0" smtClean="0">
                <a:latin typeface="+mj-lt"/>
                <a:ea typeface="微软雅黑" panose="020B0503020204020204" pitchFamily="34" charset="-122"/>
                <a:cs typeface="Times New Roman" panose="02020603050405020304" pitchFamily="18" charset="0"/>
              </a:rPr>
              <a:t>数据收集</a:t>
            </a:r>
            <a:r>
              <a:rPr lang="en-US" altLang="zh-CN" b="1" dirty="0" smtClean="0">
                <a:latin typeface="+mj-lt"/>
                <a:ea typeface="微软雅黑" panose="020B0503020204020204" pitchFamily="34" charset="-122"/>
                <a:cs typeface="Times New Roman" panose="02020603050405020304" pitchFamily="18" charset="0"/>
              </a:rPr>
              <a:t>: </a:t>
            </a:r>
            <a:r>
              <a:rPr lang="zh-CN" altLang="en-US" sz="1400" dirty="0" smtClean="0">
                <a:latin typeface="+mj-lt"/>
                <a:ea typeface="微软雅黑" panose="020B0503020204020204" pitchFamily="34" charset="-122"/>
                <a:cs typeface="Times New Roman" panose="02020603050405020304" pitchFamily="18" charset="0"/>
              </a:rPr>
              <a:t>由</a:t>
            </a:r>
            <a:r>
              <a:rPr lang="zh-CN" altLang="en-US" sz="1400" dirty="0">
                <a:latin typeface="+mj-lt"/>
                <a:ea typeface="微软雅黑" panose="020B0503020204020204" pitchFamily="34" charset="-122"/>
                <a:cs typeface="Times New Roman" panose="02020603050405020304" pitchFamily="18" charset="0"/>
              </a:rPr>
              <a:t>河北省电力公司</a:t>
            </a:r>
            <a:r>
              <a:rPr lang="zh-CN" altLang="en-US" sz="1400" dirty="0" smtClean="0">
                <a:latin typeface="+mj-lt"/>
                <a:ea typeface="微软雅黑" panose="020B0503020204020204" pitchFamily="34" charset="-122"/>
                <a:cs typeface="Times New Roman" panose="02020603050405020304" pitchFamily="18" charset="0"/>
              </a:rPr>
              <a:t>提供：</a:t>
            </a:r>
            <a:r>
              <a:rPr lang="en-US" altLang="zh-CN" sz="1400" dirty="0" smtClean="0">
                <a:latin typeface="+mj-lt"/>
                <a:ea typeface="微软雅黑" panose="020B0503020204020204" pitchFamily="34" charset="-122"/>
                <a:cs typeface="Times New Roman" panose="02020603050405020304" pitchFamily="18" charset="0"/>
              </a:rPr>
              <a:t>110kV</a:t>
            </a:r>
            <a:r>
              <a:rPr lang="zh-CN" altLang="en-US" sz="1400" dirty="0">
                <a:latin typeface="+mj-lt"/>
                <a:ea typeface="微软雅黑" panose="020B0503020204020204" pitchFamily="34" charset="-122"/>
                <a:cs typeface="Times New Roman" panose="02020603050405020304" pitchFamily="18" charset="0"/>
              </a:rPr>
              <a:t>、</a:t>
            </a:r>
            <a:r>
              <a:rPr lang="en-US" altLang="zh-CN" sz="1400" dirty="0">
                <a:latin typeface="+mj-lt"/>
                <a:ea typeface="微软雅黑" panose="020B0503020204020204" pitchFamily="34" charset="-122"/>
                <a:cs typeface="Times New Roman" panose="02020603050405020304" pitchFamily="18" charset="0"/>
              </a:rPr>
              <a:t>220kV</a:t>
            </a:r>
            <a:r>
              <a:rPr lang="zh-CN" altLang="en-US" sz="1400" dirty="0">
                <a:latin typeface="+mj-lt"/>
                <a:ea typeface="微软雅黑" panose="020B0503020204020204" pitchFamily="34" charset="-122"/>
                <a:cs typeface="Times New Roman" panose="02020603050405020304" pitchFamily="18" charset="0"/>
              </a:rPr>
              <a:t>高压，</a:t>
            </a:r>
            <a:r>
              <a:rPr lang="en-US" altLang="zh-CN" sz="1400" dirty="0">
                <a:latin typeface="+mj-lt"/>
                <a:ea typeface="微软雅黑" panose="020B0503020204020204" pitchFamily="34" charset="-122"/>
                <a:cs typeface="Times New Roman" panose="02020603050405020304" pitchFamily="18" charset="0"/>
              </a:rPr>
              <a:t>330kV</a:t>
            </a:r>
            <a:r>
              <a:rPr lang="zh-CN" altLang="en-US" sz="1400" dirty="0">
                <a:latin typeface="+mj-lt"/>
                <a:ea typeface="微软雅黑" panose="020B0503020204020204" pitchFamily="34" charset="-122"/>
                <a:cs typeface="Times New Roman" panose="02020603050405020304" pitchFamily="18" charset="0"/>
              </a:rPr>
              <a:t>、</a:t>
            </a:r>
            <a:r>
              <a:rPr lang="en-US" altLang="zh-CN" sz="1400" dirty="0">
                <a:latin typeface="+mj-lt"/>
                <a:ea typeface="微软雅黑" panose="020B0503020204020204" pitchFamily="34" charset="-122"/>
                <a:cs typeface="Times New Roman" panose="02020603050405020304" pitchFamily="18" charset="0"/>
              </a:rPr>
              <a:t>500kV</a:t>
            </a:r>
            <a:r>
              <a:rPr lang="zh-CN" altLang="en-US" sz="1400" dirty="0">
                <a:latin typeface="+mj-lt"/>
                <a:ea typeface="微软雅黑" panose="020B0503020204020204" pitchFamily="34" charset="-122"/>
                <a:cs typeface="Times New Roman" panose="02020603050405020304" pitchFamily="18" charset="0"/>
              </a:rPr>
              <a:t>超高压和</a:t>
            </a:r>
            <a:r>
              <a:rPr lang="en-US" altLang="zh-CN" sz="1400" dirty="0">
                <a:latin typeface="+mj-lt"/>
                <a:ea typeface="微软雅黑" panose="020B0503020204020204" pitchFamily="34" charset="-122"/>
                <a:cs typeface="Times New Roman" panose="02020603050405020304" pitchFamily="18" charset="0"/>
              </a:rPr>
              <a:t>±800kV</a:t>
            </a:r>
            <a:r>
              <a:rPr lang="zh-CN" altLang="en-US" sz="1400" dirty="0">
                <a:latin typeface="+mj-lt"/>
                <a:ea typeface="微软雅黑" panose="020B0503020204020204" pitchFamily="34" charset="-122"/>
                <a:cs typeface="Times New Roman" panose="02020603050405020304" pitchFamily="18" charset="0"/>
              </a:rPr>
              <a:t>特高压</a:t>
            </a:r>
            <a:r>
              <a:rPr lang="zh-CN" altLang="en-US" sz="1400" dirty="0" smtClean="0">
                <a:latin typeface="+mj-lt"/>
                <a:ea typeface="微软雅黑" panose="020B0503020204020204" pitchFamily="34" charset="-122"/>
                <a:cs typeface="Times New Roman" panose="02020603050405020304" pitchFamily="18" charset="0"/>
              </a:rPr>
              <a:t>输电线路</a:t>
            </a:r>
            <a:endParaRPr lang="en-US" altLang="zh-CN" sz="800" dirty="0">
              <a:latin typeface="+mj-lt"/>
              <a:ea typeface="微软雅黑" panose="020B0503020204020204" pitchFamily="34" charset="-122"/>
              <a:cs typeface="Times New Roman" panose="02020603050405020304" pitchFamily="18" charset="0"/>
            </a:endParaRPr>
          </a:p>
        </p:txBody>
      </p:sp>
      <p:sp>
        <p:nvSpPr>
          <p:cNvPr id="18" name="矩形 17"/>
          <p:cNvSpPr/>
          <p:nvPr/>
        </p:nvSpPr>
        <p:spPr>
          <a:xfrm>
            <a:off x="329006" y="644068"/>
            <a:ext cx="8955921" cy="369332"/>
          </a:xfrm>
          <a:prstGeom prst="rect">
            <a:avLst/>
          </a:prstGeom>
        </p:spPr>
        <p:txBody>
          <a:bodyPr wrap="square">
            <a:spAutoFit/>
          </a:bodyPr>
          <a:lstStyle/>
          <a:p>
            <a:r>
              <a:rPr lang="zh-CN" altLang="en-US" b="1" dirty="0" smtClean="0">
                <a:latin typeface="+mj-lt"/>
                <a:ea typeface="微软雅黑" panose="020B0503020204020204" pitchFamily="34" charset="-122"/>
                <a:cs typeface="Times New Roman" panose="02020603050405020304" pitchFamily="18" charset="0"/>
              </a:rPr>
              <a:t>本文研究思路：</a:t>
            </a:r>
            <a:endParaRPr lang="en-US" altLang="zh-CN" sz="800" dirty="0">
              <a:latin typeface="+mj-lt"/>
              <a:ea typeface="微软雅黑" panose="020B0503020204020204" pitchFamily="34" charset="-122"/>
              <a:cs typeface="Times New Roman" panose="02020603050405020304" pitchFamily="18" charset="0"/>
            </a:endParaRPr>
          </a:p>
        </p:txBody>
      </p:sp>
      <p:pic>
        <p:nvPicPr>
          <p:cNvPr id="1026" name="Picture 2" descr="年会流程"/>
          <p:cNvPicPr>
            <a:picLocks noChangeAspect="1" noChangeArrowheads="1"/>
          </p:cNvPicPr>
          <p:nvPr/>
        </p:nvPicPr>
        <p:blipFill>
          <a:blip r:embed="rId6">
            <a:extLst>
              <a:ext uri="{28A0092B-C50C-407E-A947-70E740481C1C}">
                <a14:useLocalDpi xmlns:a14="http://schemas.microsoft.com/office/drawing/2010/main" val="0"/>
              </a:ext>
            </a:extLst>
          </a:blip>
          <a:srcRect l="932" t="-1836" r="6352" b="78200"/>
          <a:stretch>
            <a:fillRect/>
          </a:stretch>
        </p:blipFill>
        <p:spPr bwMode="auto">
          <a:xfrm>
            <a:off x="943551" y="1172517"/>
            <a:ext cx="7338289" cy="148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44643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4479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5775129" y="1250721"/>
            <a:ext cx="3461204" cy="3939540"/>
          </a:xfrm>
          <a:prstGeom prst="rect">
            <a:avLst/>
          </a:prstGeom>
          <a:noFill/>
        </p:spPr>
        <p:txBody>
          <a:bodyPr wrap="none" rtlCol="0">
            <a:spAutoFit/>
          </a:bodyPr>
          <a:lstStyle/>
          <a:p>
            <a:r>
              <a:rPr lang="en-US" altLang="zh-CN" sz="25000" dirty="0" smtClean="0">
                <a:ln w="28575">
                  <a:solidFill>
                    <a:schemeClr val="bg1"/>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latin typeface="Franklin Gothic Demi Cond" panose="020B0706030402020204" pitchFamily="34" charset="0"/>
              </a:rPr>
              <a:t>02</a:t>
            </a:r>
            <a:endParaRPr lang="zh-CN" altLang="en-US" sz="25000" dirty="0">
              <a:ln w="28575">
                <a:solidFill>
                  <a:schemeClr val="bg1"/>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latin typeface="Franklin Gothic Demi Cond" panose="020B0706030402020204" pitchFamily="34" charset="0"/>
            </a:endParaRPr>
          </a:p>
        </p:txBody>
      </p:sp>
      <p:sp>
        <p:nvSpPr>
          <p:cNvPr id="6" name="文本框 5"/>
          <p:cNvSpPr txBox="1"/>
          <p:nvPr/>
        </p:nvSpPr>
        <p:spPr>
          <a:xfrm>
            <a:off x="2512697" y="3136268"/>
            <a:ext cx="3262432" cy="707886"/>
          </a:xfrm>
          <a:prstGeom prst="rect">
            <a:avLst/>
          </a:prstGeom>
          <a:noFill/>
        </p:spPr>
        <p:txBody>
          <a:bodyPr wrap="none" rtlCol="0">
            <a:spAutoFit/>
          </a:bodyPr>
          <a:lstStyle/>
          <a:p>
            <a:r>
              <a:rPr lang="zh-CN" altLang="en-US" sz="4000" b="1" dirty="0" smtClean="0">
                <a:solidFill>
                  <a:srgbClr val="3763B1"/>
                </a:solidFill>
                <a:latin typeface="微软雅黑" panose="020B0503020204020204" pitchFamily="34" charset="-122"/>
                <a:ea typeface="微软雅黑" panose="020B0503020204020204" pitchFamily="34" charset="-122"/>
              </a:rPr>
              <a:t>红外图像识别</a:t>
            </a:r>
            <a:endParaRPr lang="zh-CN" altLang="en-US" sz="4000" b="1" dirty="0">
              <a:solidFill>
                <a:srgbClr val="3763B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p:blipFill>
        <p:spPr>
          <a:xfrm>
            <a:off x="206875" y="152400"/>
            <a:ext cx="2517275" cy="679161"/>
          </a:xfrm>
          <a:prstGeom prst="rect">
            <a:avLst/>
          </a:prstGeom>
        </p:spPr>
      </p:pic>
    </p:spTree>
    <p:extLst>
      <p:ext uri="{BB962C8B-B14F-4D97-AF65-F5344CB8AC3E}">
        <p14:creationId xmlns:p14="http://schemas.microsoft.com/office/powerpoint/2010/main" val="524756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557172" y="264121"/>
            <a:ext cx="4272610" cy="178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81025" y="138783"/>
            <a:ext cx="2132315" cy="430887"/>
          </a:xfrm>
          <a:prstGeom prst="rect">
            <a:avLst/>
          </a:prstGeom>
          <a:noFill/>
        </p:spPr>
        <p:txBody>
          <a:bodyPr wrap="none" rtlCol="0">
            <a:spAutoFit/>
          </a:bodyPr>
          <a:lstStyle/>
          <a:p>
            <a:r>
              <a:rPr lang="en-US" altLang="zh-CN" sz="2200" b="1" dirty="0">
                <a:solidFill>
                  <a:srgbClr val="0070C0"/>
                </a:solidFill>
                <a:latin typeface="微软雅黑" panose="020B0503020204020204" pitchFamily="34" charset="-122"/>
                <a:ea typeface="微软雅黑" panose="020B0503020204020204" pitchFamily="34" charset="-122"/>
              </a:rPr>
              <a:t>2.</a:t>
            </a:r>
            <a:r>
              <a:rPr lang="zh-CN" altLang="en-US" sz="2200" b="1" dirty="0">
                <a:solidFill>
                  <a:srgbClr val="0070C0"/>
                </a:solidFill>
                <a:latin typeface="微软雅黑" panose="020B0503020204020204" pitchFamily="34" charset="-122"/>
                <a:ea typeface="微软雅黑" panose="020B0503020204020204" pitchFamily="34" charset="-122"/>
              </a:rPr>
              <a:t>红外图像识别</a:t>
            </a:r>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l="-4495" t="3967" b="1834"/>
          <a:stretch>
            <a:fillRect/>
          </a:stretch>
        </p:blipFill>
        <p:spPr bwMode="auto">
          <a:xfrm>
            <a:off x="6218836" y="3801093"/>
            <a:ext cx="2925164" cy="2798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0826" y="1556677"/>
            <a:ext cx="2314575" cy="174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p:nvSpPr>
        <p:spPr>
          <a:xfrm>
            <a:off x="19022" y="1381242"/>
            <a:ext cx="6681804" cy="1361911"/>
          </a:xfrm>
          <a:prstGeom prst="rect">
            <a:avLst/>
          </a:prstGeom>
        </p:spPr>
        <p:txBody>
          <a:bodyPr wrap="square">
            <a:spAutoFit/>
          </a:bodyPr>
          <a:lstStyle/>
          <a:p>
            <a:pPr marL="0" lvl="1">
              <a:lnSpc>
                <a:spcPct val="150000"/>
              </a:lnSpc>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第一阶段检测：</a:t>
            </a:r>
            <a:r>
              <a:rPr lang="en-US" altLang="zh-CN" sz="1600" b="1" dirty="0" smtClean="0">
                <a:latin typeface="Times New Roman" panose="02020603050405020304" pitchFamily="18" charset="0"/>
                <a:ea typeface="微软雅黑" panose="020B0503020204020204" pitchFamily="34" charset="-122"/>
                <a:cs typeface="Times New Roman" panose="02020603050405020304" pitchFamily="18" charset="0"/>
              </a:rPr>
              <a:t>RPN</a:t>
            </a:r>
          </a:p>
          <a:p>
            <a:pPr marL="0" lvl="1">
              <a:lnSpc>
                <a:spcPct val="150000"/>
              </a:lnSpc>
            </a:pPr>
            <a:endParaRPr lang="en-US" altLang="zh-CN" sz="5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0" lvl="1">
              <a:lnSpc>
                <a:spcPct val="150000"/>
              </a:lnSpc>
            </a:pP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）特征提取层</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err="1" smtClean="0">
                <a:latin typeface="Times New Roman" panose="02020603050405020304" pitchFamily="18" charset="0"/>
                <a:ea typeface="微软雅黑" panose="020B0503020204020204" pitchFamily="34" charset="-122"/>
                <a:cs typeface="Times New Roman" panose="02020603050405020304" pitchFamily="18" charset="0"/>
              </a:rPr>
              <a:t>conv</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 layers</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：计算输入图片特征图</a:t>
            </a:r>
            <a:endPar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0" lvl="1">
              <a:lnSpc>
                <a:spcPct val="150000"/>
              </a:lnSpc>
            </a:pPr>
            <a:r>
              <a:rPr lang="en-US" altLang="zh-CN" sz="600" dirty="0" smtClean="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4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0" lvl="1">
              <a:lnSpc>
                <a:spcPct val="150000"/>
              </a:lnSpc>
            </a:pP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）区域建议网络</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(Region Proposal Network)</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：输入特则图，输出建议区域</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(Proposals)</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5" name="组合 14"/>
          <p:cNvGrpSpPr/>
          <p:nvPr/>
        </p:nvGrpSpPr>
        <p:grpSpPr>
          <a:xfrm>
            <a:off x="4404823" y="3801093"/>
            <a:ext cx="1893887" cy="1371600"/>
            <a:chOff x="4137551" y="2303886"/>
            <a:chExt cx="1893887" cy="1371600"/>
          </a:xfrm>
        </p:grpSpPr>
        <p:pic>
          <p:nvPicPr>
            <p:cNvPr id="2052"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l="2785" t="2135" b="15076"/>
            <a:stretch>
              <a:fillRect/>
            </a:stretch>
          </p:blipFill>
          <p:spPr bwMode="auto">
            <a:xfrm>
              <a:off x="4137551" y="2303886"/>
              <a:ext cx="189388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4753811" y="2534654"/>
              <a:ext cx="625641" cy="64482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871435" y="2351476"/>
              <a:ext cx="390392" cy="104013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42500" y="2834891"/>
              <a:ext cx="64759" cy="64426"/>
            </a:xfrm>
            <a:prstGeom prst="ellips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82694" y="2649068"/>
              <a:ext cx="983917" cy="42032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矩形 36"/>
          <p:cNvSpPr/>
          <p:nvPr/>
        </p:nvSpPr>
        <p:spPr>
          <a:xfrm>
            <a:off x="91722" y="2728259"/>
            <a:ext cx="5934638" cy="1384995"/>
          </a:xfrm>
          <a:prstGeom prst="rect">
            <a:avLst/>
          </a:prstGeom>
        </p:spPr>
        <p:txBody>
          <a:bodyPr wrap="none">
            <a:spAutoFit/>
          </a:bodyPr>
          <a:lstStyle/>
          <a:p>
            <a:pPr marL="0" lvl="1">
              <a:lnSpc>
                <a:spcPct val="150000"/>
              </a:lnSpc>
            </a:pP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① 在特征图的每个像素点生成锚点</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(anchors)</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，锚点在原图上的映射如下：</a:t>
            </a:r>
            <a:endPar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0" lvl="1">
              <a:lnSpc>
                <a:spcPct val="150000"/>
              </a:lnSpc>
            </a:pP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② 每个锚点生成不同尺寸、长宽比例的边框</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(anchor boxes)</a:t>
            </a:r>
          </a:p>
          <a:p>
            <a:pPr marL="0" lvl="1">
              <a:lnSpc>
                <a:spcPct val="150000"/>
              </a:lnSpc>
            </a:pP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③ 设置</a:t>
            </a:r>
            <a:r>
              <a:rPr lang="en-US" altLang="zh-CN" sz="1400" dirty="0" err="1" smtClean="0">
                <a:latin typeface="Times New Roman" panose="02020603050405020304" pitchFamily="18" charset="0"/>
                <a:ea typeface="微软雅黑" panose="020B0503020204020204" pitchFamily="34" charset="-122"/>
                <a:cs typeface="Times New Roman" panose="02020603050405020304" pitchFamily="18" charset="0"/>
              </a:rPr>
              <a:t>IoU</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阈值、采用</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NMS</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非极大值抑制算法过滤</a:t>
            </a:r>
            <a:endPar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0" lvl="1">
              <a:lnSpc>
                <a:spcPct val="150000"/>
              </a:lnSpc>
            </a:pP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     非背景、非对象的边框输出 </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Proposals</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矩形 37"/>
          <p:cNvSpPr/>
          <p:nvPr/>
        </p:nvSpPr>
        <p:spPr>
          <a:xfrm>
            <a:off x="4341399" y="3540178"/>
            <a:ext cx="1877437" cy="261610"/>
          </a:xfrm>
          <a:prstGeom prst="rect">
            <a:avLst/>
          </a:prstGeom>
        </p:spPr>
        <p:txBody>
          <a:bodyPr wrap="none">
            <a:spAutoFit/>
          </a:bodyPr>
          <a:lstStyle/>
          <a:p>
            <a:r>
              <a:rPr lang="zh-CN" altLang="en-US" sz="1100" dirty="0" smtClean="0">
                <a:latin typeface="Times New Roman" panose="02020603050405020304" pitchFamily="18" charset="0"/>
                <a:ea typeface="微软雅黑" panose="020B0503020204020204" pitchFamily="34" charset="-122"/>
                <a:cs typeface="Times New Roman" panose="02020603050405020304" pitchFamily="18" charset="0"/>
              </a:rPr>
              <a:t>锚点及一个锚点上的边框：</a:t>
            </a:r>
            <a:endParaRPr lang="zh-CN" altLang="en-US" sz="1100" dirty="0"/>
          </a:p>
        </p:txBody>
      </p:sp>
      <p:sp>
        <p:nvSpPr>
          <p:cNvPr id="44" name="矩形 43"/>
          <p:cNvSpPr/>
          <p:nvPr/>
        </p:nvSpPr>
        <p:spPr>
          <a:xfrm>
            <a:off x="-62058" y="4235239"/>
            <a:ext cx="4572000" cy="415498"/>
          </a:xfrm>
          <a:prstGeom prst="rect">
            <a:avLst/>
          </a:prstGeom>
        </p:spPr>
        <p:txBody>
          <a:bodyPr>
            <a:spAutoFit/>
          </a:bodyPr>
          <a:lstStyle/>
          <a:p>
            <a:pPr marL="0" lvl="1">
              <a:lnSpc>
                <a:spcPct val="150000"/>
              </a:lnSpc>
            </a:pP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）兴趣区域池化</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err="1" smtClean="0">
                <a:latin typeface="Times New Roman" panose="02020603050405020304" pitchFamily="18" charset="0"/>
                <a:ea typeface="微软雅黑" panose="020B0503020204020204" pitchFamily="34" charset="-122"/>
                <a:cs typeface="Times New Roman" panose="02020603050405020304" pitchFamily="18" charset="0"/>
              </a:rPr>
              <a:t>RoI</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 pooling)</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：统一</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建议区域</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的尺寸</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52" name="直接箭头连接符 51"/>
          <p:cNvCxnSpPr/>
          <p:nvPr/>
        </p:nvCxnSpPr>
        <p:spPr>
          <a:xfrm>
            <a:off x="5369502" y="3148448"/>
            <a:ext cx="0" cy="4075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0" y="820675"/>
            <a:ext cx="2764539" cy="369332"/>
          </a:xfrm>
          <a:prstGeom prst="rect">
            <a:avLst/>
          </a:prstGeom>
        </p:spPr>
        <p:txBody>
          <a:bodyPr wrap="none">
            <a:spAutoFit/>
          </a:bodyPr>
          <a:lstStyle/>
          <a:p>
            <a:r>
              <a:rPr lang="en-US" altLang="zh-CN" b="1" dirty="0" smtClean="0">
                <a:latin typeface="Times New Roman" panose="02020603050405020304" pitchFamily="18" charset="0"/>
                <a:ea typeface="微软雅黑" panose="020B0503020204020204" pitchFamily="34" charset="-122"/>
                <a:cs typeface="Times New Roman" panose="02020603050405020304" pitchFamily="18" charset="0"/>
              </a:rPr>
              <a:t>Faster R-CNN</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原理介绍：</a:t>
            </a:r>
            <a:endParaRPr lang="zh-CN" altLang="en-US" dirty="0"/>
          </a:p>
        </p:txBody>
      </p:sp>
      <p:sp>
        <p:nvSpPr>
          <p:cNvPr id="50" name="矩形 49"/>
          <p:cNvSpPr/>
          <p:nvPr/>
        </p:nvSpPr>
        <p:spPr>
          <a:xfrm>
            <a:off x="0" y="5170233"/>
            <a:ext cx="2279791" cy="418063"/>
          </a:xfrm>
          <a:prstGeom prst="rect">
            <a:avLst/>
          </a:prstGeom>
        </p:spPr>
        <p:txBody>
          <a:bodyPr wrap="none">
            <a:spAutoFit/>
          </a:bodyPr>
          <a:lstStyle/>
          <a:p>
            <a:pPr marL="0" lvl="1">
              <a:lnSpc>
                <a:spcPct val="150000"/>
              </a:lnSpc>
            </a:pPr>
            <a:r>
              <a:rPr lang="zh-CN" altLang="en-US" sz="1600" b="1" dirty="0" smtClean="0">
                <a:latin typeface="Times New Roman" panose="02020603050405020304" pitchFamily="18" charset="0"/>
                <a:ea typeface="微软雅黑" panose="020B0503020204020204" pitchFamily="34" charset="-122"/>
                <a:cs typeface="Times New Roman" panose="02020603050405020304" pitchFamily="18" charset="0"/>
              </a:rPr>
              <a:t>第二阶段</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检测</a:t>
            </a:r>
            <a:r>
              <a:rPr lang="zh-CN" altLang="en-US" sz="1600" b="1"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smtClean="0">
                <a:latin typeface="Times New Roman" panose="02020603050405020304" pitchFamily="18" charset="0"/>
                <a:ea typeface="微软雅黑" panose="020B0503020204020204" pitchFamily="34" charset="-122"/>
                <a:cs typeface="Times New Roman" panose="02020603050405020304" pitchFamily="18" charset="0"/>
              </a:rPr>
              <a:t>R-CNN</a:t>
            </a: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矩形 55"/>
          <p:cNvSpPr/>
          <p:nvPr/>
        </p:nvSpPr>
        <p:spPr>
          <a:xfrm>
            <a:off x="-19022" y="5592598"/>
            <a:ext cx="4572000" cy="738664"/>
          </a:xfrm>
          <a:prstGeom prst="rect">
            <a:avLst/>
          </a:prstGeom>
        </p:spPr>
        <p:txBody>
          <a:bodyPr>
            <a:spAutoFit/>
          </a:bodyPr>
          <a:lstStyle/>
          <a:p>
            <a:pPr marL="0" lvl="1">
              <a:lnSpc>
                <a:spcPct val="150000"/>
              </a:lnSpc>
            </a:pP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）全连接神经网络</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(R-CNN)</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：输入</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Proposals</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输出图中物体的位置、类别以及相应类别下的得分</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矩形 60"/>
          <p:cNvSpPr/>
          <p:nvPr/>
        </p:nvSpPr>
        <p:spPr>
          <a:xfrm>
            <a:off x="6362134" y="3533686"/>
            <a:ext cx="1426994" cy="261610"/>
          </a:xfrm>
          <a:prstGeom prst="rect">
            <a:avLst/>
          </a:prstGeom>
        </p:spPr>
        <p:txBody>
          <a:bodyPr wrap="none">
            <a:spAutoFit/>
          </a:bodyPr>
          <a:lstStyle/>
          <a:p>
            <a:r>
              <a:rPr lang="en-US" altLang="zh-CN" sz="1100" dirty="0" smtClean="0">
                <a:latin typeface="Times New Roman" panose="02020603050405020304" pitchFamily="18" charset="0"/>
                <a:ea typeface="微软雅黑" panose="020B0503020204020204" pitchFamily="34" charset="-122"/>
                <a:cs typeface="Times New Roman" panose="02020603050405020304" pitchFamily="18" charset="0"/>
              </a:rPr>
              <a:t>Faster R-CNN</a:t>
            </a:r>
            <a:r>
              <a:rPr lang="zh-CN" altLang="en-US" sz="1100" dirty="0" smtClean="0">
                <a:latin typeface="Times New Roman" panose="02020603050405020304" pitchFamily="18" charset="0"/>
                <a:ea typeface="微软雅黑" panose="020B0503020204020204" pitchFamily="34" charset="-122"/>
                <a:cs typeface="Times New Roman" panose="02020603050405020304" pitchFamily="18" charset="0"/>
              </a:rPr>
              <a:t>框架：</a:t>
            </a:r>
            <a:endParaRPr lang="zh-CN" altLang="en-US" sz="1100" dirty="0"/>
          </a:p>
        </p:txBody>
      </p:sp>
    </p:spTree>
    <p:extLst>
      <p:ext uri="{BB962C8B-B14F-4D97-AF65-F5344CB8AC3E}">
        <p14:creationId xmlns:p14="http://schemas.microsoft.com/office/powerpoint/2010/main" val="6124737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Times New Roman"/>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10317</TotalTime>
  <Words>1123</Words>
  <Application>Microsoft Office PowerPoint</Application>
  <PresentationFormat>全屏显示(4:3)</PresentationFormat>
  <Paragraphs>138</Paragraphs>
  <Slides>17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黑体</vt:lpstr>
      <vt:lpstr>华文细黑</vt:lpstr>
      <vt:lpstr>宋体</vt:lpstr>
      <vt:lpstr>微软雅黑</vt:lpstr>
      <vt:lpstr>Arial</vt:lpstr>
      <vt:lpstr>Calibri</vt:lpstr>
      <vt:lpstr>Franklin Gothic Demi Cond</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王齐</dc:creator>
  <cp:lastModifiedBy>Windows 用户</cp:lastModifiedBy>
  <cp:revision>478</cp:revision>
  <cp:lastPrinted>2015-09-08T03:57:43Z</cp:lastPrinted>
  <dcterms:created xsi:type="dcterms:W3CDTF">2015-09-04T08:06:26Z</dcterms:created>
  <dcterms:modified xsi:type="dcterms:W3CDTF">2019-09-03T07:06:15Z</dcterms:modified>
</cp:coreProperties>
</file>